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3" r:id="rId8"/>
    <p:sldId id="262" r:id="rId9"/>
    <p:sldId id="264" r:id="rId10"/>
    <p:sldId id="267" r:id="rId11"/>
    <p:sldId id="268" r:id="rId12"/>
    <p:sldId id="272" r:id="rId13"/>
    <p:sldId id="270" r:id="rId14"/>
    <p:sldId id="271" r:id="rId15"/>
    <p:sldId id="274" r:id="rId16"/>
    <p:sldId id="273" r:id="rId17"/>
    <p:sldId id="275" r:id="rId18"/>
    <p:sldId id="260" r:id="rId19"/>
    <p:sldId id="276" r:id="rId20"/>
    <p:sldId id="327" r:id="rId21"/>
    <p:sldId id="282" r:id="rId22"/>
    <p:sldId id="277" r:id="rId23"/>
    <p:sldId id="280" r:id="rId24"/>
    <p:sldId id="279" r:id="rId25"/>
    <p:sldId id="289" r:id="rId26"/>
    <p:sldId id="283" r:id="rId27"/>
    <p:sldId id="284" r:id="rId28"/>
    <p:sldId id="286" r:id="rId29"/>
    <p:sldId id="287" r:id="rId30"/>
    <p:sldId id="288" r:id="rId31"/>
    <p:sldId id="278" r:id="rId32"/>
    <p:sldId id="291" r:id="rId33"/>
    <p:sldId id="292" r:id="rId34"/>
    <p:sldId id="293" r:id="rId35"/>
    <p:sldId id="295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6" r:id="rId47"/>
    <p:sldId id="304" r:id="rId48"/>
    <p:sldId id="308" r:id="rId49"/>
    <p:sldId id="309" r:id="rId50"/>
    <p:sldId id="307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A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7" autoAdjust="0"/>
    <p:restoredTop sz="94660"/>
  </p:normalViewPr>
  <p:slideViewPr>
    <p:cSldViewPr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5FCE6-17F2-4455-AB91-9DBE34244F75}" type="doc">
      <dgm:prSet loTypeId="urn:microsoft.com/office/officeart/2009/3/layout/SubSte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5A82A-0890-4638-90A7-8D8E1881EEC8}">
      <dgm:prSet/>
      <dgm:spPr/>
      <dgm:t>
        <a:bodyPr/>
        <a:lstStyle/>
        <a:p>
          <a:pPr rtl="0"/>
          <a:r>
            <a:rPr lang="en-US" dirty="0" smtClean="0"/>
            <a:t>Drawbacks</a:t>
          </a:r>
          <a:endParaRPr lang="en-US" dirty="0"/>
        </a:p>
      </dgm:t>
    </dgm:pt>
    <dgm:pt modelId="{0F42F57F-E21A-438C-B472-6D47A5F545A3}" type="parTrans" cxnId="{5B4142C9-F536-4E28-9321-1159B07FE5FC}">
      <dgm:prSet/>
      <dgm:spPr/>
      <dgm:t>
        <a:bodyPr/>
        <a:lstStyle/>
        <a:p>
          <a:endParaRPr lang="en-US"/>
        </a:p>
      </dgm:t>
    </dgm:pt>
    <dgm:pt modelId="{46035B6B-CE13-4877-BFD3-E7FEA39481FB}" type="sibTrans" cxnId="{5B4142C9-F536-4E28-9321-1159B07FE5FC}">
      <dgm:prSet/>
      <dgm:spPr/>
      <dgm:t>
        <a:bodyPr/>
        <a:lstStyle/>
        <a:p>
          <a:endParaRPr lang="en-US"/>
        </a:p>
      </dgm:t>
    </dgm:pt>
    <dgm:pt modelId="{A54E8775-E335-4FEA-A6E7-B1DB0CEE9C0E}">
      <dgm:prSet/>
      <dgm:spPr/>
      <dgm:t>
        <a:bodyPr/>
        <a:lstStyle/>
        <a:p>
          <a:pPr rtl="0"/>
          <a:r>
            <a:rPr lang="en-US" dirty="0" smtClean="0"/>
            <a:t>Hyperventilation</a:t>
          </a:r>
          <a:endParaRPr lang="en-US" dirty="0"/>
        </a:p>
      </dgm:t>
    </dgm:pt>
    <dgm:pt modelId="{0AEEF53D-30C5-4FEE-9E9B-E3B481747218}" type="parTrans" cxnId="{FA1EA16E-85F9-4D5C-B6F4-A643A9B11ADA}">
      <dgm:prSet/>
      <dgm:spPr/>
      <dgm:t>
        <a:bodyPr/>
        <a:lstStyle/>
        <a:p>
          <a:endParaRPr lang="en-US"/>
        </a:p>
      </dgm:t>
    </dgm:pt>
    <dgm:pt modelId="{988D1722-13CD-4DD5-9E58-48D4FA946FA0}" type="sibTrans" cxnId="{FA1EA16E-85F9-4D5C-B6F4-A643A9B11ADA}">
      <dgm:prSet/>
      <dgm:spPr/>
      <dgm:t>
        <a:bodyPr/>
        <a:lstStyle/>
        <a:p>
          <a:endParaRPr lang="en-US"/>
        </a:p>
      </dgm:t>
    </dgm:pt>
    <dgm:pt modelId="{A2469F3B-5DA1-4858-B9EF-EEA4973DCC2E}">
      <dgm:prSet/>
      <dgm:spPr/>
      <dgm:t>
        <a:bodyPr/>
        <a:lstStyle/>
        <a:p>
          <a:pPr rtl="0"/>
          <a:r>
            <a:rPr lang="en-US" dirty="0" err="1" smtClean="0"/>
            <a:t>Hypercontractility</a:t>
          </a:r>
          <a:r>
            <a:rPr lang="en-US" dirty="0" smtClean="0"/>
            <a:t> of Normal Walls</a:t>
          </a:r>
          <a:endParaRPr lang="en-US" dirty="0"/>
        </a:p>
      </dgm:t>
    </dgm:pt>
    <dgm:pt modelId="{7288C109-CA3A-4EA3-A30F-D7F00C26D8C7}" type="parTrans" cxnId="{90646002-9EAF-4310-BA6D-8E29C453C9FD}">
      <dgm:prSet/>
      <dgm:spPr/>
      <dgm:t>
        <a:bodyPr/>
        <a:lstStyle/>
        <a:p>
          <a:endParaRPr lang="en-US"/>
        </a:p>
      </dgm:t>
    </dgm:pt>
    <dgm:pt modelId="{2E373370-243A-4C07-9D49-F375BB431742}" type="sibTrans" cxnId="{90646002-9EAF-4310-BA6D-8E29C453C9FD}">
      <dgm:prSet/>
      <dgm:spPr/>
      <dgm:t>
        <a:bodyPr/>
        <a:lstStyle/>
        <a:p>
          <a:endParaRPr lang="en-US"/>
        </a:p>
      </dgm:t>
    </dgm:pt>
    <dgm:pt modelId="{07A47726-B7FA-4750-9EF1-AC0C4A567A76}">
      <dgm:prSet/>
      <dgm:spPr/>
      <dgm:t>
        <a:bodyPr/>
        <a:lstStyle/>
        <a:p>
          <a:pPr rtl="0"/>
          <a:r>
            <a:rPr lang="en-US" dirty="0" smtClean="0"/>
            <a:t>Excessive Tachycardia</a:t>
          </a:r>
          <a:endParaRPr lang="en-US" dirty="0"/>
        </a:p>
      </dgm:t>
    </dgm:pt>
    <dgm:pt modelId="{89512622-697C-4C5C-BF8A-612BED8AC6B7}" type="parTrans" cxnId="{B39BD7B4-CE83-4722-80C0-4A9CB4BB0990}">
      <dgm:prSet/>
      <dgm:spPr/>
      <dgm:t>
        <a:bodyPr/>
        <a:lstStyle/>
        <a:p>
          <a:endParaRPr lang="en-US"/>
        </a:p>
      </dgm:t>
    </dgm:pt>
    <dgm:pt modelId="{322A9BE7-92B1-4DF5-9B04-2844A9679B73}" type="sibTrans" cxnId="{B39BD7B4-CE83-4722-80C0-4A9CB4BB0990}">
      <dgm:prSet/>
      <dgm:spPr/>
      <dgm:t>
        <a:bodyPr/>
        <a:lstStyle/>
        <a:p>
          <a:endParaRPr lang="en-US"/>
        </a:p>
      </dgm:t>
    </dgm:pt>
    <dgm:pt modelId="{A419A541-0DD5-4E11-9007-903607F7970D}">
      <dgm:prSet/>
      <dgm:spPr/>
      <dgm:t>
        <a:bodyPr/>
        <a:lstStyle/>
        <a:p>
          <a:pPr rtl="0"/>
          <a:r>
            <a:rPr lang="en-US" dirty="0" smtClean="0"/>
            <a:t>Excessive chest wall movement</a:t>
          </a:r>
          <a:endParaRPr lang="en-US" dirty="0"/>
        </a:p>
      </dgm:t>
    </dgm:pt>
    <dgm:pt modelId="{8211D0C4-3D0B-43A2-9C34-F638F9717590}" type="parTrans" cxnId="{69D2BBCF-BBDD-454C-83B7-C02BC2AE297E}">
      <dgm:prSet/>
      <dgm:spPr/>
      <dgm:t>
        <a:bodyPr/>
        <a:lstStyle/>
        <a:p>
          <a:endParaRPr lang="en-US"/>
        </a:p>
      </dgm:t>
    </dgm:pt>
    <dgm:pt modelId="{F9F9C1B7-FB59-4F44-A081-204CFAD6E733}" type="sibTrans" cxnId="{69D2BBCF-BBDD-454C-83B7-C02BC2AE297E}">
      <dgm:prSet/>
      <dgm:spPr/>
      <dgm:t>
        <a:bodyPr/>
        <a:lstStyle/>
        <a:p>
          <a:endParaRPr lang="en-US"/>
        </a:p>
      </dgm:t>
    </dgm:pt>
    <dgm:pt modelId="{FD516292-D38A-4DEC-B6C4-4B95E966B23C}">
      <dgm:prSet/>
      <dgm:spPr/>
      <dgm:t>
        <a:bodyPr/>
        <a:lstStyle/>
        <a:p>
          <a:pPr rtl="0"/>
          <a:r>
            <a:rPr lang="en-US" dirty="0" smtClean="0"/>
            <a:t>Unable to exercise at all or maximally </a:t>
          </a:r>
          <a:endParaRPr lang="en-US" dirty="0"/>
        </a:p>
      </dgm:t>
    </dgm:pt>
    <dgm:pt modelId="{D408BC01-A3FF-4FB6-90DF-40944129DE02}" type="parTrans" cxnId="{B549D73C-AFA3-4A5F-984A-7830DEF684C9}">
      <dgm:prSet/>
      <dgm:spPr/>
      <dgm:t>
        <a:bodyPr/>
        <a:lstStyle/>
        <a:p>
          <a:endParaRPr lang="en-US"/>
        </a:p>
      </dgm:t>
    </dgm:pt>
    <dgm:pt modelId="{FC03A916-ACAE-4FC8-A42B-01A964441EC4}" type="sibTrans" cxnId="{B549D73C-AFA3-4A5F-984A-7830DEF684C9}">
      <dgm:prSet/>
      <dgm:spPr/>
      <dgm:t>
        <a:bodyPr/>
        <a:lstStyle/>
        <a:p>
          <a:endParaRPr lang="en-US"/>
        </a:p>
      </dgm:t>
    </dgm:pt>
    <dgm:pt modelId="{707A073D-6321-4DF7-A0F0-32B53F979D26}">
      <dgm:prSet/>
      <dgm:spPr/>
      <dgm:t>
        <a:bodyPr/>
        <a:lstStyle/>
        <a:p>
          <a:pPr rtl="0"/>
          <a:r>
            <a:rPr lang="en-US" dirty="0" smtClean="0"/>
            <a:t>Circumvented by Pharmacological </a:t>
          </a:r>
          <a:r>
            <a:rPr lang="en-US" dirty="0" err="1" smtClean="0"/>
            <a:t>Stressers</a:t>
          </a:r>
          <a:endParaRPr lang="en-US" dirty="0"/>
        </a:p>
      </dgm:t>
    </dgm:pt>
    <dgm:pt modelId="{A93DC5C1-9EE8-46A1-82DD-2D231DCB91BD}" type="parTrans" cxnId="{116B9961-6026-4C02-A22B-99AC7EB16BDE}">
      <dgm:prSet/>
      <dgm:spPr/>
      <dgm:t>
        <a:bodyPr/>
        <a:lstStyle/>
        <a:p>
          <a:endParaRPr lang="en-US"/>
        </a:p>
      </dgm:t>
    </dgm:pt>
    <dgm:pt modelId="{B67B191B-2906-4AE6-BEBD-86D38C146A42}" type="sibTrans" cxnId="{116B9961-6026-4C02-A22B-99AC7EB16BDE}">
      <dgm:prSet/>
      <dgm:spPr/>
      <dgm:t>
        <a:bodyPr/>
        <a:lstStyle/>
        <a:p>
          <a:endParaRPr lang="en-US"/>
        </a:p>
      </dgm:t>
    </dgm:pt>
    <dgm:pt modelId="{DBE8194F-DEF0-434A-9A93-2D45A8491995}" type="pres">
      <dgm:prSet presAssocID="{F1C5FCE6-17F2-4455-AB91-9DBE34244F7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AADCA795-04B4-421C-B7B9-AE56823DBBC3}" type="pres">
      <dgm:prSet presAssocID="{CD55A82A-0890-4638-90A7-8D8E1881EEC8}" presName="parTx1" presStyleLbl="node1" presStyleIdx="0" presStyleCnt="2"/>
      <dgm:spPr/>
      <dgm:t>
        <a:bodyPr/>
        <a:lstStyle/>
        <a:p>
          <a:endParaRPr lang="en-US"/>
        </a:p>
      </dgm:t>
    </dgm:pt>
    <dgm:pt modelId="{0AB4D495-A13E-46E2-B0A4-94E3F7C0A4BB}" type="pres">
      <dgm:prSet presAssocID="{CD55A82A-0890-4638-90A7-8D8E1881EEC8}" presName="spPre1" presStyleCnt="0"/>
      <dgm:spPr/>
    </dgm:pt>
    <dgm:pt modelId="{077A99C6-DCCB-47C6-8074-111865FCCF12}" type="pres">
      <dgm:prSet presAssocID="{CD55A82A-0890-4638-90A7-8D8E1881EEC8}" presName="chLin1" presStyleCnt="0"/>
      <dgm:spPr/>
    </dgm:pt>
    <dgm:pt modelId="{16C7A63F-FCD2-4197-B643-D059D4576E39}" type="pres">
      <dgm:prSet presAssocID="{0AEEF53D-30C5-4FEE-9E9B-E3B481747218}" presName="Name11" presStyleLbl="parChTrans1D1" presStyleIdx="0" presStyleCnt="20"/>
      <dgm:spPr/>
    </dgm:pt>
    <dgm:pt modelId="{EA71B7C5-AF04-40F6-B5FC-266594726936}" type="pres">
      <dgm:prSet presAssocID="{0AEEF53D-30C5-4FEE-9E9B-E3B481747218}" presName="Name31" presStyleLbl="parChTrans1D1" presStyleIdx="1" presStyleCnt="20"/>
      <dgm:spPr/>
    </dgm:pt>
    <dgm:pt modelId="{31F32CEF-15DF-4845-9D6A-EFEA121B43D3}" type="pres">
      <dgm:prSet presAssocID="{A54E8775-E335-4FEA-A6E7-B1DB0CEE9C0E}" presName="txAndLines1" presStyleCnt="0"/>
      <dgm:spPr/>
    </dgm:pt>
    <dgm:pt modelId="{D4646ACF-67E9-4A6D-ADDE-4D4E7462199A}" type="pres">
      <dgm:prSet presAssocID="{A54E8775-E335-4FEA-A6E7-B1DB0CEE9C0E}" presName="anchor1" presStyleCnt="0"/>
      <dgm:spPr/>
    </dgm:pt>
    <dgm:pt modelId="{683E5A2E-8365-4EC9-8389-FF8A2B4FBD89}" type="pres">
      <dgm:prSet presAssocID="{A54E8775-E335-4FEA-A6E7-B1DB0CEE9C0E}" presName="backup1" presStyleCnt="0"/>
      <dgm:spPr/>
    </dgm:pt>
    <dgm:pt modelId="{A89C3A7D-C087-421D-BC3F-558596AC9447}" type="pres">
      <dgm:prSet presAssocID="{A54E8775-E335-4FEA-A6E7-B1DB0CEE9C0E}" presName="preLine1" presStyleLbl="parChTrans1D1" presStyleIdx="2" presStyleCnt="20"/>
      <dgm:spPr/>
    </dgm:pt>
    <dgm:pt modelId="{3DAABEA7-C037-44FF-9B82-CF6D6CDF0CB4}" type="pres">
      <dgm:prSet presAssocID="{A54E8775-E335-4FEA-A6E7-B1DB0CEE9C0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6B91D-3E74-473A-8FC6-522880A69273}" type="pres">
      <dgm:prSet presAssocID="{A54E8775-E335-4FEA-A6E7-B1DB0CEE9C0E}" presName="postLine1" presStyleLbl="parChTrans1D1" presStyleIdx="3" presStyleCnt="20"/>
      <dgm:spPr/>
    </dgm:pt>
    <dgm:pt modelId="{A11B81D4-9CDA-48E2-9506-DBC41F60556F}" type="pres">
      <dgm:prSet presAssocID="{7288C109-CA3A-4EA3-A30F-D7F00C26D8C7}" presName="Name11" presStyleLbl="parChTrans1D1" presStyleIdx="4" presStyleCnt="20"/>
      <dgm:spPr/>
    </dgm:pt>
    <dgm:pt modelId="{6B7D9498-FABA-422F-AE07-63EAEC5604EF}" type="pres">
      <dgm:prSet presAssocID="{7288C109-CA3A-4EA3-A30F-D7F00C26D8C7}" presName="Name31" presStyleLbl="parChTrans1D1" presStyleIdx="5" presStyleCnt="20"/>
      <dgm:spPr/>
    </dgm:pt>
    <dgm:pt modelId="{7B662570-4042-4F4F-86FA-37AD517AFB83}" type="pres">
      <dgm:prSet presAssocID="{A2469F3B-5DA1-4858-B9EF-EEA4973DCC2E}" presName="txAndLines1" presStyleCnt="0"/>
      <dgm:spPr/>
    </dgm:pt>
    <dgm:pt modelId="{CB28D8C1-D524-424F-8D62-9316721552FB}" type="pres">
      <dgm:prSet presAssocID="{A2469F3B-5DA1-4858-B9EF-EEA4973DCC2E}" presName="anchor1" presStyleCnt="0"/>
      <dgm:spPr/>
    </dgm:pt>
    <dgm:pt modelId="{47584B7B-CE6D-49EA-BC22-722D4AE18C5E}" type="pres">
      <dgm:prSet presAssocID="{A2469F3B-5DA1-4858-B9EF-EEA4973DCC2E}" presName="backup1" presStyleCnt="0"/>
      <dgm:spPr/>
    </dgm:pt>
    <dgm:pt modelId="{7D70076F-6F2A-4C67-845E-5C7B753B4E9A}" type="pres">
      <dgm:prSet presAssocID="{A2469F3B-5DA1-4858-B9EF-EEA4973DCC2E}" presName="preLine1" presStyleLbl="parChTrans1D1" presStyleIdx="6" presStyleCnt="20"/>
      <dgm:spPr/>
    </dgm:pt>
    <dgm:pt modelId="{A969F830-C311-4B11-AEBE-A5D2521AD678}" type="pres">
      <dgm:prSet presAssocID="{A2469F3B-5DA1-4858-B9EF-EEA4973DCC2E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933FC-A310-4230-AB66-760106840781}" type="pres">
      <dgm:prSet presAssocID="{A2469F3B-5DA1-4858-B9EF-EEA4973DCC2E}" presName="postLine1" presStyleLbl="parChTrans1D1" presStyleIdx="7" presStyleCnt="20"/>
      <dgm:spPr/>
    </dgm:pt>
    <dgm:pt modelId="{05133641-A346-43EC-B9FE-E9FC2AF65A63}" type="pres">
      <dgm:prSet presAssocID="{89512622-697C-4C5C-BF8A-612BED8AC6B7}" presName="Name11" presStyleLbl="parChTrans1D1" presStyleIdx="8" presStyleCnt="20"/>
      <dgm:spPr/>
    </dgm:pt>
    <dgm:pt modelId="{61633879-12F4-4845-A53E-547E9193C975}" type="pres">
      <dgm:prSet presAssocID="{89512622-697C-4C5C-BF8A-612BED8AC6B7}" presName="Name31" presStyleLbl="parChTrans1D1" presStyleIdx="9" presStyleCnt="20"/>
      <dgm:spPr/>
    </dgm:pt>
    <dgm:pt modelId="{832EB850-E1C7-4E63-B635-D93A80539939}" type="pres">
      <dgm:prSet presAssocID="{07A47726-B7FA-4750-9EF1-AC0C4A567A76}" presName="txAndLines1" presStyleCnt="0"/>
      <dgm:spPr/>
    </dgm:pt>
    <dgm:pt modelId="{68971B9D-0480-43A4-BC8E-23D34258478F}" type="pres">
      <dgm:prSet presAssocID="{07A47726-B7FA-4750-9EF1-AC0C4A567A76}" presName="anchor1" presStyleCnt="0"/>
      <dgm:spPr/>
    </dgm:pt>
    <dgm:pt modelId="{9C510C71-75CA-451D-8662-6A3E1B363D66}" type="pres">
      <dgm:prSet presAssocID="{07A47726-B7FA-4750-9EF1-AC0C4A567A76}" presName="backup1" presStyleCnt="0"/>
      <dgm:spPr/>
    </dgm:pt>
    <dgm:pt modelId="{A9BD49F5-AC7A-4B46-8DD6-374AB50C58D1}" type="pres">
      <dgm:prSet presAssocID="{07A47726-B7FA-4750-9EF1-AC0C4A567A76}" presName="preLine1" presStyleLbl="parChTrans1D1" presStyleIdx="10" presStyleCnt="20"/>
      <dgm:spPr/>
    </dgm:pt>
    <dgm:pt modelId="{E9682DAC-B6E0-4883-AB46-EAE4F99BEFAB}" type="pres">
      <dgm:prSet presAssocID="{07A47726-B7FA-4750-9EF1-AC0C4A567A7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9CC6A-C7E5-4FD1-9A7D-30DCE8A7E2ED}" type="pres">
      <dgm:prSet presAssocID="{07A47726-B7FA-4750-9EF1-AC0C4A567A76}" presName="postLine1" presStyleLbl="parChTrans1D1" presStyleIdx="11" presStyleCnt="20"/>
      <dgm:spPr/>
    </dgm:pt>
    <dgm:pt modelId="{949CC897-42DA-40E8-A107-36FDEB1B92DE}" type="pres">
      <dgm:prSet presAssocID="{8211D0C4-3D0B-43A2-9C34-F638F9717590}" presName="Name11" presStyleLbl="parChTrans1D1" presStyleIdx="12" presStyleCnt="20"/>
      <dgm:spPr/>
    </dgm:pt>
    <dgm:pt modelId="{5B679E8C-EF94-44C4-AB2F-5267A8A2D4A3}" type="pres">
      <dgm:prSet presAssocID="{8211D0C4-3D0B-43A2-9C34-F638F9717590}" presName="Name31" presStyleLbl="parChTrans1D1" presStyleIdx="13" presStyleCnt="20"/>
      <dgm:spPr/>
    </dgm:pt>
    <dgm:pt modelId="{19BF7C58-0AE1-473E-BAA2-2F968C89A654}" type="pres">
      <dgm:prSet presAssocID="{A419A541-0DD5-4E11-9007-903607F7970D}" presName="txAndLines1" presStyleCnt="0"/>
      <dgm:spPr/>
    </dgm:pt>
    <dgm:pt modelId="{AF611228-E8C7-4A5C-87BF-0E1185F6CF81}" type="pres">
      <dgm:prSet presAssocID="{A419A541-0DD5-4E11-9007-903607F7970D}" presName="anchor1" presStyleCnt="0"/>
      <dgm:spPr/>
    </dgm:pt>
    <dgm:pt modelId="{55468351-B3B0-45E8-8E79-D32ABCB40713}" type="pres">
      <dgm:prSet presAssocID="{A419A541-0DD5-4E11-9007-903607F7970D}" presName="backup1" presStyleCnt="0"/>
      <dgm:spPr/>
    </dgm:pt>
    <dgm:pt modelId="{D497DA60-95F6-47F0-9370-E164340C18EC}" type="pres">
      <dgm:prSet presAssocID="{A419A541-0DD5-4E11-9007-903607F7970D}" presName="preLine1" presStyleLbl="parChTrans1D1" presStyleIdx="14" presStyleCnt="20"/>
      <dgm:spPr/>
    </dgm:pt>
    <dgm:pt modelId="{6B4515A9-AE8E-4CF0-B031-DEE5D7669CEE}" type="pres">
      <dgm:prSet presAssocID="{A419A541-0DD5-4E11-9007-903607F7970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B541A-25E8-4420-A305-85F518A4D3D5}" type="pres">
      <dgm:prSet presAssocID="{A419A541-0DD5-4E11-9007-903607F7970D}" presName="postLine1" presStyleLbl="parChTrans1D1" presStyleIdx="15" presStyleCnt="20"/>
      <dgm:spPr/>
    </dgm:pt>
    <dgm:pt modelId="{F245C3EE-6B91-4479-9DD4-91C7AF0AF7D3}" type="pres">
      <dgm:prSet presAssocID="{D408BC01-A3FF-4FB6-90DF-40944129DE02}" presName="Name11" presStyleLbl="parChTrans1D1" presStyleIdx="16" presStyleCnt="20"/>
      <dgm:spPr/>
    </dgm:pt>
    <dgm:pt modelId="{0E8F4B0E-421E-4F34-B701-34D69DD88034}" type="pres">
      <dgm:prSet presAssocID="{D408BC01-A3FF-4FB6-90DF-40944129DE02}" presName="Name31" presStyleLbl="parChTrans1D1" presStyleIdx="17" presStyleCnt="20"/>
      <dgm:spPr/>
    </dgm:pt>
    <dgm:pt modelId="{E668B0A4-4C61-4A04-A289-7FAA5E3A22F5}" type="pres">
      <dgm:prSet presAssocID="{FD516292-D38A-4DEC-B6C4-4B95E966B23C}" presName="txAndLines1" presStyleCnt="0"/>
      <dgm:spPr/>
    </dgm:pt>
    <dgm:pt modelId="{DEDDECFD-D1EE-4E76-88E2-C0F1F899F9CE}" type="pres">
      <dgm:prSet presAssocID="{FD516292-D38A-4DEC-B6C4-4B95E966B23C}" presName="anchor1" presStyleCnt="0"/>
      <dgm:spPr/>
    </dgm:pt>
    <dgm:pt modelId="{6B0BFE89-19F1-4108-B379-778443977FEF}" type="pres">
      <dgm:prSet presAssocID="{FD516292-D38A-4DEC-B6C4-4B95E966B23C}" presName="backup1" presStyleCnt="0"/>
      <dgm:spPr/>
    </dgm:pt>
    <dgm:pt modelId="{E09F268C-8E57-4501-9469-EECE4FCFFB52}" type="pres">
      <dgm:prSet presAssocID="{FD516292-D38A-4DEC-B6C4-4B95E966B23C}" presName="preLine1" presStyleLbl="parChTrans1D1" presStyleIdx="18" presStyleCnt="20"/>
      <dgm:spPr/>
    </dgm:pt>
    <dgm:pt modelId="{E558EFDF-66F2-4117-B072-D9EA0CB19489}" type="pres">
      <dgm:prSet presAssocID="{FD516292-D38A-4DEC-B6C4-4B95E966B23C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52322-5A05-429E-94C9-C0DB6D105DAF}" type="pres">
      <dgm:prSet presAssocID="{FD516292-D38A-4DEC-B6C4-4B95E966B23C}" presName="postLine1" presStyleLbl="parChTrans1D1" presStyleIdx="19" presStyleCnt="20"/>
      <dgm:spPr/>
    </dgm:pt>
    <dgm:pt modelId="{30EB264F-AD9C-47AC-B6C1-B5607EBF1BF8}" type="pres">
      <dgm:prSet presAssocID="{CD55A82A-0890-4638-90A7-8D8E1881EEC8}" presName="spPost1" presStyleCnt="0"/>
      <dgm:spPr/>
    </dgm:pt>
    <dgm:pt modelId="{07E4F6F5-F381-4A2E-93AB-18C31C074D03}" type="pres">
      <dgm:prSet presAssocID="{707A073D-6321-4DF7-A0F0-32B53F979D26}" presName="parTx2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16B9961-6026-4C02-A22B-99AC7EB16BDE}" srcId="{F1C5FCE6-17F2-4455-AB91-9DBE34244F75}" destId="{707A073D-6321-4DF7-A0F0-32B53F979D26}" srcOrd="1" destOrd="0" parTransId="{A93DC5C1-9EE8-46A1-82DD-2D231DCB91BD}" sibTransId="{B67B191B-2906-4AE6-BEBD-86D38C146A42}"/>
    <dgm:cxn modelId="{38E5A42D-AC21-410D-BAA3-D6BA8BDF874A}" type="presOf" srcId="{07A47726-B7FA-4750-9EF1-AC0C4A567A76}" destId="{E9682DAC-B6E0-4883-AB46-EAE4F99BEFAB}" srcOrd="0" destOrd="0" presId="urn:microsoft.com/office/officeart/2009/3/layout/SubStepProcess"/>
    <dgm:cxn modelId="{FA1EA16E-85F9-4D5C-B6F4-A643A9B11ADA}" srcId="{CD55A82A-0890-4638-90A7-8D8E1881EEC8}" destId="{A54E8775-E335-4FEA-A6E7-B1DB0CEE9C0E}" srcOrd="0" destOrd="0" parTransId="{0AEEF53D-30C5-4FEE-9E9B-E3B481747218}" sibTransId="{988D1722-13CD-4DD5-9E58-48D4FA946FA0}"/>
    <dgm:cxn modelId="{9910988D-754C-4FE3-A344-550A902D5A2F}" type="presOf" srcId="{A54E8775-E335-4FEA-A6E7-B1DB0CEE9C0E}" destId="{3DAABEA7-C037-44FF-9B82-CF6D6CDF0CB4}" srcOrd="0" destOrd="0" presId="urn:microsoft.com/office/officeart/2009/3/layout/SubStepProcess"/>
    <dgm:cxn modelId="{B549D73C-AFA3-4A5F-984A-7830DEF684C9}" srcId="{CD55A82A-0890-4638-90A7-8D8E1881EEC8}" destId="{FD516292-D38A-4DEC-B6C4-4B95E966B23C}" srcOrd="4" destOrd="0" parTransId="{D408BC01-A3FF-4FB6-90DF-40944129DE02}" sibTransId="{FC03A916-ACAE-4FC8-A42B-01A964441EC4}"/>
    <dgm:cxn modelId="{EC7EEE88-0C11-4837-B308-351893492EF3}" type="presOf" srcId="{707A073D-6321-4DF7-A0F0-32B53F979D26}" destId="{07E4F6F5-F381-4A2E-93AB-18C31C074D03}" srcOrd="0" destOrd="0" presId="urn:microsoft.com/office/officeart/2009/3/layout/SubStepProcess"/>
    <dgm:cxn modelId="{5B4142C9-F536-4E28-9321-1159B07FE5FC}" srcId="{F1C5FCE6-17F2-4455-AB91-9DBE34244F75}" destId="{CD55A82A-0890-4638-90A7-8D8E1881EEC8}" srcOrd="0" destOrd="0" parTransId="{0F42F57F-E21A-438C-B472-6D47A5F545A3}" sibTransId="{46035B6B-CE13-4877-BFD3-E7FEA39481FB}"/>
    <dgm:cxn modelId="{9A1EFE76-596F-4386-BAB8-E05854DD11EC}" type="presOf" srcId="{A2469F3B-5DA1-4858-B9EF-EEA4973DCC2E}" destId="{A969F830-C311-4B11-AEBE-A5D2521AD678}" srcOrd="0" destOrd="0" presId="urn:microsoft.com/office/officeart/2009/3/layout/SubStepProcess"/>
    <dgm:cxn modelId="{143AC118-756E-4E3A-A1F3-B87F9366C81F}" type="presOf" srcId="{CD55A82A-0890-4638-90A7-8D8E1881EEC8}" destId="{AADCA795-04B4-421C-B7B9-AE56823DBBC3}" srcOrd="0" destOrd="0" presId="urn:microsoft.com/office/officeart/2009/3/layout/SubStepProcess"/>
    <dgm:cxn modelId="{69D2BBCF-BBDD-454C-83B7-C02BC2AE297E}" srcId="{CD55A82A-0890-4638-90A7-8D8E1881EEC8}" destId="{A419A541-0DD5-4E11-9007-903607F7970D}" srcOrd="3" destOrd="0" parTransId="{8211D0C4-3D0B-43A2-9C34-F638F9717590}" sibTransId="{F9F9C1B7-FB59-4F44-A081-204CFAD6E733}"/>
    <dgm:cxn modelId="{67EEBFD0-B08E-468E-A195-EC5A7B0A890C}" type="presOf" srcId="{A419A541-0DD5-4E11-9007-903607F7970D}" destId="{6B4515A9-AE8E-4CF0-B031-DEE5D7669CEE}" srcOrd="0" destOrd="0" presId="urn:microsoft.com/office/officeart/2009/3/layout/SubStepProcess"/>
    <dgm:cxn modelId="{2FDAFB3D-C03D-4C7F-8248-9E6D7A1AEAE9}" type="presOf" srcId="{FD516292-D38A-4DEC-B6C4-4B95E966B23C}" destId="{E558EFDF-66F2-4117-B072-D9EA0CB19489}" srcOrd="0" destOrd="0" presId="urn:microsoft.com/office/officeart/2009/3/layout/SubStepProcess"/>
    <dgm:cxn modelId="{B39BD7B4-CE83-4722-80C0-4A9CB4BB0990}" srcId="{CD55A82A-0890-4638-90A7-8D8E1881EEC8}" destId="{07A47726-B7FA-4750-9EF1-AC0C4A567A76}" srcOrd="2" destOrd="0" parTransId="{89512622-697C-4C5C-BF8A-612BED8AC6B7}" sibTransId="{322A9BE7-92B1-4DF5-9B04-2844A9679B73}"/>
    <dgm:cxn modelId="{0C3D085D-AF45-4F48-BBFF-B9B24DC2662C}" type="presOf" srcId="{F1C5FCE6-17F2-4455-AB91-9DBE34244F75}" destId="{DBE8194F-DEF0-434A-9A93-2D45A8491995}" srcOrd="0" destOrd="0" presId="urn:microsoft.com/office/officeart/2009/3/layout/SubStepProcess"/>
    <dgm:cxn modelId="{90646002-9EAF-4310-BA6D-8E29C453C9FD}" srcId="{CD55A82A-0890-4638-90A7-8D8E1881EEC8}" destId="{A2469F3B-5DA1-4858-B9EF-EEA4973DCC2E}" srcOrd="1" destOrd="0" parTransId="{7288C109-CA3A-4EA3-A30F-D7F00C26D8C7}" sibTransId="{2E373370-243A-4C07-9D49-F375BB431742}"/>
    <dgm:cxn modelId="{89FF5508-951E-4A0B-B57B-48D4C36DDF98}" type="presParOf" srcId="{DBE8194F-DEF0-434A-9A93-2D45A8491995}" destId="{AADCA795-04B4-421C-B7B9-AE56823DBBC3}" srcOrd="0" destOrd="0" presId="urn:microsoft.com/office/officeart/2009/3/layout/SubStepProcess"/>
    <dgm:cxn modelId="{0220F533-7A3B-40C3-A24D-B4531B81A9A3}" type="presParOf" srcId="{DBE8194F-DEF0-434A-9A93-2D45A8491995}" destId="{0AB4D495-A13E-46E2-B0A4-94E3F7C0A4BB}" srcOrd="1" destOrd="0" presId="urn:microsoft.com/office/officeart/2009/3/layout/SubStepProcess"/>
    <dgm:cxn modelId="{ED7E79D8-B117-4663-BF3D-57AD1DC6D7D0}" type="presParOf" srcId="{DBE8194F-DEF0-434A-9A93-2D45A8491995}" destId="{077A99C6-DCCB-47C6-8074-111865FCCF12}" srcOrd="2" destOrd="0" presId="urn:microsoft.com/office/officeart/2009/3/layout/SubStepProcess"/>
    <dgm:cxn modelId="{3EA0C11B-3AC0-4DB2-A780-D48B0928418A}" type="presParOf" srcId="{077A99C6-DCCB-47C6-8074-111865FCCF12}" destId="{16C7A63F-FCD2-4197-B643-D059D4576E39}" srcOrd="0" destOrd="0" presId="urn:microsoft.com/office/officeart/2009/3/layout/SubStepProcess"/>
    <dgm:cxn modelId="{939A45B1-A8CA-458D-9873-D987D600829A}" type="presParOf" srcId="{077A99C6-DCCB-47C6-8074-111865FCCF12}" destId="{EA71B7C5-AF04-40F6-B5FC-266594726936}" srcOrd="1" destOrd="0" presId="urn:microsoft.com/office/officeart/2009/3/layout/SubStepProcess"/>
    <dgm:cxn modelId="{B61DBABB-E8E4-4C71-A5BD-48CDBCE6AD3B}" type="presParOf" srcId="{077A99C6-DCCB-47C6-8074-111865FCCF12}" destId="{31F32CEF-15DF-4845-9D6A-EFEA121B43D3}" srcOrd="2" destOrd="0" presId="urn:microsoft.com/office/officeart/2009/3/layout/SubStepProcess"/>
    <dgm:cxn modelId="{80E64BBD-85BF-4568-A990-1E8ECF28FD8B}" type="presParOf" srcId="{31F32CEF-15DF-4845-9D6A-EFEA121B43D3}" destId="{D4646ACF-67E9-4A6D-ADDE-4D4E7462199A}" srcOrd="0" destOrd="0" presId="urn:microsoft.com/office/officeart/2009/3/layout/SubStepProcess"/>
    <dgm:cxn modelId="{55F16597-17C5-4B91-A1A4-F1FD1A504A5C}" type="presParOf" srcId="{31F32CEF-15DF-4845-9D6A-EFEA121B43D3}" destId="{683E5A2E-8365-4EC9-8389-FF8A2B4FBD89}" srcOrd="1" destOrd="0" presId="urn:microsoft.com/office/officeart/2009/3/layout/SubStepProcess"/>
    <dgm:cxn modelId="{F0D605F7-6714-4746-A32D-9F82BC29FFBF}" type="presParOf" srcId="{31F32CEF-15DF-4845-9D6A-EFEA121B43D3}" destId="{A89C3A7D-C087-421D-BC3F-558596AC9447}" srcOrd="2" destOrd="0" presId="urn:microsoft.com/office/officeart/2009/3/layout/SubStepProcess"/>
    <dgm:cxn modelId="{1F1A02D2-923D-45B1-B711-51FF3BCD70DE}" type="presParOf" srcId="{31F32CEF-15DF-4845-9D6A-EFEA121B43D3}" destId="{3DAABEA7-C037-44FF-9B82-CF6D6CDF0CB4}" srcOrd="3" destOrd="0" presId="urn:microsoft.com/office/officeart/2009/3/layout/SubStepProcess"/>
    <dgm:cxn modelId="{D0CC1C6B-3AC1-4625-AE7D-E721614AE0E4}" type="presParOf" srcId="{31F32CEF-15DF-4845-9D6A-EFEA121B43D3}" destId="{BCF6B91D-3E74-473A-8FC6-522880A69273}" srcOrd="4" destOrd="0" presId="urn:microsoft.com/office/officeart/2009/3/layout/SubStepProcess"/>
    <dgm:cxn modelId="{7DB8DDB1-6851-42C6-B6AF-8C5FDE1BA3C7}" type="presParOf" srcId="{077A99C6-DCCB-47C6-8074-111865FCCF12}" destId="{A11B81D4-9CDA-48E2-9506-DBC41F60556F}" srcOrd="3" destOrd="0" presId="urn:microsoft.com/office/officeart/2009/3/layout/SubStepProcess"/>
    <dgm:cxn modelId="{C7EC72BE-C545-4DD4-BD07-08C1959028CF}" type="presParOf" srcId="{077A99C6-DCCB-47C6-8074-111865FCCF12}" destId="{6B7D9498-FABA-422F-AE07-63EAEC5604EF}" srcOrd="4" destOrd="0" presId="urn:microsoft.com/office/officeart/2009/3/layout/SubStepProcess"/>
    <dgm:cxn modelId="{B9F4F365-AD84-45E0-AEB9-F6DDF8504381}" type="presParOf" srcId="{077A99C6-DCCB-47C6-8074-111865FCCF12}" destId="{7B662570-4042-4F4F-86FA-37AD517AFB83}" srcOrd="5" destOrd="0" presId="urn:microsoft.com/office/officeart/2009/3/layout/SubStepProcess"/>
    <dgm:cxn modelId="{4B373A22-466D-45A4-B5E0-47FD78E393EC}" type="presParOf" srcId="{7B662570-4042-4F4F-86FA-37AD517AFB83}" destId="{CB28D8C1-D524-424F-8D62-9316721552FB}" srcOrd="0" destOrd="0" presId="urn:microsoft.com/office/officeart/2009/3/layout/SubStepProcess"/>
    <dgm:cxn modelId="{70D37209-24F2-4CF6-9EB0-C90053683676}" type="presParOf" srcId="{7B662570-4042-4F4F-86FA-37AD517AFB83}" destId="{47584B7B-CE6D-49EA-BC22-722D4AE18C5E}" srcOrd="1" destOrd="0" presId="urn:microsoft.com/office/officeart/2009/3/layout/SubStepProcess"/>
    <dgm:cxn modelId="{35325202-38BD-404B-90B6-E470D2F2A39D}" type="presParOf" srcId="{7B662570-4042-4F4F-86FA-37AD517AFB83}" destId="{7D70076F-6F2A-4C67-845E-5C7B753B4E9A}" srcOrd="2" destOrd="0" presId="urn:microsoft.com/office/officeart/2009/3/layout/SubStepProcess"/>
    <dgm:cxn modelId="{79090C06-955E-4178-BEE4-F73A49411DB4}" type="presParOf" srcId="{7B662570-4042-4F4F-86FA-37AD517AFB83}" destId="{A969F830-C311-4B11-AEBE-A5D2521AD678}" srcOrd="3" destOrd="0" presId="urn:microsoft.com/office/officeart/2009/3/layout/SubStepProcess"/>
    <dgm:cxn modelId="{2BDCFE67-EE84-4270-91B3-1EF444CCA067}" type="presParOf" srcId="{7B662570-4042-4F4F-86FA-37AD517AFB83}" destId="{6EA933FC-A310-4230-AB66-760106840781}" srcOrd="4" destOrd="0" presId="urn:microsoft.com/office/officeart/2009/3/layout/SubStepProcess"/>
    <dgm:cxn modelId="{531922FB-105D-4FF8-BCF1-BF70E2096890}" type="presParOf" srcId="{077A99C6-DCCB-47C6-8074-111865FCCF12}" destId="{05133641-A346-43EC-B9FE-E9FC2AF65A63}" srcOrd="6" destOrd="0" presId="urn:microsoft.com/office/officeart/2009/3/layout/SubStepProcess"/>
    <dgm:cxn modelId="{9FFF856A-6E8B-46CE-93A6-95C1B3B3429C}" type="presParOf" srcId="{077A99C6-DCCB-47C6-8074-111865FCCF12}" destId="{61633879-12F4-4845-A53E-547E9193C975}" srcOrd="7" destOrd="0" presId="urn:microsoft.com/office/officeart/2009/3/layout/SubStepProcess"/>
    <dgm:cxn modelId="{0F85CAE8-272C-41AE-BBB1-EC7DF92B4DB2}" type="presParOf" srcId="{077A99C6-DCCB-47C6-8074-111865FCCF12}" destId="{832EB850-E1C7-4E63-B635-D93A80539939}" srcOrd="8" destOrd="0" presId="urn:microsoft.com/office/officeart/2009/3/layout/SubStepProcess"/>
    <dgm:cxn modelId="{9D8598FD-031B-4D7F-BE50-BAD777286DF3}" type="presParOf" srcId="{832EB850-E1C7-4E63-B635-D93A80539939}" destId="{68971B9D-0480-43A4-BC8E-23D34258478F}" srcOrd="0" destOrd="0" presId="urn:microsoft.com/office/officeart/2009/3/layout/SubStepProcess"/>
    <dgm:cxn modelId="{955258BE-35EA-45D9-899E-DA1F422254F2}" type="presParOf" srcId="{832EB850-E1C7-4E63-B635-D93A80539939}" destId="{9C510C71-75CA-451D-8662-6A3E1B363D66}" srcOrd="1" destOrd="0" presId="urn:microsoft.com/office/officeart/2009/3/layout/SubStepProcess"/>
    <dgm:cxn modelId="{22FDBAFD-8772-4CCF-97BE-D0D367E2A0C1}" type="presParOf" srcId="{832EB850-E1C7-4E63-B635-D93A80539939}" destId="{A9BD49F5-AC7A-4B46-8DD6-374AB50C58D1}" srcOrd="2" destOrd="0" presId="urn:microsoft.com/office/officeart/2009/3/layout/SubStepProcess"/>
    <dgm:cxn modelId="{1A38F38B-55D0-4BB2-81B7-4AF030B36285}" type="presParOf" srcId="{832EB850-E1C7-4E63-B635-D93A80539939}" destId="{E9682DAC-B6E0-4883-AB46-EAE4F99BEFAB}" srcOrd="3" destOrd="0" presId="urn:microsoft.com/office/officeart/2009/3/layout/SubStepProcess"/>
    <dgm:cxn modelId="{59E45D9B-3177-4CCA-9A28-4B051D4E1F43}" type="presParOf" srcId="{832EB850-E1C7-4E63-B635-D93A80539939}" destId="{77D9CC6A-C7E5-4FD1-9A7D-30DCE8A7E2ED}" srcOrd="4" destOrd="0" presId="urn:microsoft.com/office/officeart/2009/3/layout/SubStepProcess"/>
    <dgm:cxn modelId="{3A37D177-CAE9-4006-9C00-828FACFE8526}" type="presParOf" srcId="{077A99C6-DCCB-47C6-8074-111865FCCF12}" destId="{949CC897-42DA-40E8-A107-36FDEB1B92DE}" srcOrd="9" destOrd="0" presId="urn:microsoft.com/office/officeart/2009/3/layout/SubStepProcess"/>
    <dgm:cxn modelId="{128336F0-3FA7-42B6-8F2B-968023BB397A}" type="presParOf" srcId="{077A99C6-DCCB-47C6-8074-111865FCCF12}" destId="{5B679E8C-EF94-44C4-AB2F-5267A8A2D4A3}" srcOrd="10" destOrd="0" presId="urn:microsoft.com/office/officeart/2009/3/layout/SubStepProcess"/>
    <dgm:cxn modelId="{E0CD2DA0-E41A-4A02-A5B9-DA37AD86104D}" type="presParOf" srcId="{077A99C6-DCCB-47C6-8074-111865FCCF12}" destId="{19BF7C58-0AE1-473E-BAA2-2F968C89A654}" srcOrd="11" destOrd="0" presId="urn:microsoft.com/office/officeart/2009/3/layout/SubStepProcess"/>
    <dgm:cxn modelId="{0F933E28-90DF-40C6-8CB3-1B884E008A5F}" type="presParOf" srcId="{19BF7C58-0AE1-473E-BAA2-2F968C89A654}" destId="{AF611228-E8C7-4A5C-87BF-0E1185F6CF81}" srcOrd="0" destOrd="0" presId="urn:microsoft.com/office/officeart/2009/3/layout/SubStepProcess"/>
    <dgm:cxn modelId="{ABD1BD39-DEF1-4EF3-B04F-7CBD983060F4}" type="presParOf" srcId="{19BF7C58-0AE1-473E-BAA2-2F968C89A654}" destId="{55468351-B3B0-45E8-8E79-D32ABCB40713}" srcOrd="1" destOrd="0" presId="urn:microsoft.com/office/officeart/2009/3/layout/SubStepProcess"/>
    <dgm:cxn modelId="{4966A9F0-0193-4ADB-A599-C70B9BA36D85}" type="presParOf" srcId="{19BF7C58-0AE1-473E-BAA2-2F968C89A654}" destId="{D497DA60-95F6-47F0-9370-E164340C18EC}" srcOrd="2" destOrd="0" presId="urn:microsoft.com/office/officeart/2009/3/layout/SubStepProcess"/>
    <dgm:cxn modelId="{61BA2452-6124-454E-9256-2533925FDFCC}" type="presParOf" srcId="{19BF7C58-0AE1-473E-BAA2-2F968C89A654}" destId="{6B4515A9-AE8E-4CF0-B031-DEE5D7669CEE}" srcOrd="3" destOrd="0" presId="urn:microsoft.com/office/officeart/2009/3/layout/SubStepProcess"/>
    <dgm:cxn modelId="{600DCA55-22BF-41F2-8122-82FF74C14741}" type="presParOf" srcId="{19BF7C58-0AE1-473E-BAA2-2F968C89A654}" destId="{BF1B541A-25E8-4420-A305-85F518A4D3D5}" srcOrd="4" destOrd="0" presId="urn:microsoft.com/office/officeart/2009/3/layout/SubStepProcess"/>
    <dgm:cxn modelId="{3F3033BF-6007-4C04-84B3-1E4AF7771E4B}" type="presParOf" srcId="{077A99C6-DCCB-47C6-8074-111865FCCF12}" destId="{F245C3EE-6B91-4479-9DD4-91C7AF0AF7D3}" srcOrd="12" destOrd="0" presId="urn:microsoft.com/office/officeart/2009/3/layout/SubStepProcess"/>
    <dgm:cxn modelId="{5E8A5256-339A-41BD-BE84-3450B5FD3512}" type="presParOf" srcId="{077A99C6-DCCB-47C6-8074-111865FCCF12}" destId="{0E8F4B0E-421E-4F34-B701-34D69DD88034}" srcOrd="13" destOrd="0" presId="urn:microsoft.com/office/officeart/2009/3/layout/SubStepProcess"/>
    <dgm:cxn modelId="{7CBD526B-372C-446E-BCDF-A1CAB8A3CA7A}" type="presParOf" srcId="{077A99C6-DCCB-47C6-8074-111865FCCF12}" destId="{E668B0A4-4C61-4A04-A289-7FAA5E3A22F5}" srcOrd="14" destOrd="0" presId="urn:microsoft.com/office/officeart/2009/3/layout/SubStepProcess"/>
    <dgm:cxn modelId="{E2520099-88CC-4E3A-A27F-9F135A24855E}" type="presParOf" srcId="{E668B0A4-4C61-4A04-A289-7FAA5E3A22F5}" destId="{DEDDECFD-D1EE-4E76-88E2-C0F1F899F9CE}" srcOrd="0" destOrd="0" presId="urn:microsoft.com/office/officeart/2009/3/layout/SubStepProcess"/>
    <dgm:cxn modelId="{624191F5-867C-43FA-BF5C-120106DB6F0E}" type="presParOf" srcId="{E668B0A4-4C61-4A04-A289-7FAA5E3A22F5}" destId="{6B0BFE89-19F1-4108-B379-778443977FEF}" srcOrd="1" destOrd="0" presId="urn:microsoft.com/office/officeart/2009/3/layout/SubStepProcess"/>
    <dgm:cxn modelId="{1B5BA192-A9AA-4878-A326-0A5933413804}" type="presParOf" srcId="{E668B0A4-4C61-4A04-A289-7FAA5E3A22F5}" destId="{E09F268C-8E57-4501-9469-EECE4FCFFB52}" srcOrd="2" destOrd="0" presId="urn:microsoft.com/office/officeart/2009/3/layout/SubStepProcess"/>
    <dgm:cxn modelId="{C17EB65D-80F9-41E2-9F9C-9D89B801CE47}" type="presParOf" srcId="{E668B0A4-4C61-4A04-A289-7FAA5E3A22F5}" destId="{E558EFDF-66F2-4117-B072-D9EA0CB19489}" srcOrd="3" destOrd="0" presId="urn:microsoft.com/office/officeart/2009/3/layout/SubStepProcess"/>
    <dgm:cxn modelId="{615594FE-36D3-4528-8732-190CDC41CBC8}" type="presParOf" srcId="{E668B0A4-4C61-4A04-A289-7FAA5E3A22F5}" destId="{41E52322-5A05-429E-94C9-C0DB6D105DAF}" srcOrd="4" destOrd="0" presId="urn:microsoft.com/office/officeart/2009/3/layout/SubStepProcess"/>
    <dgm:cxn modelId="{00746DE5-AEAB-4071-AF73-A2542ED654DB}" type="presParOf" srcId="{DBE8194F-DEF0-434A-9A93-2D45A8491995}" destId="{30EB264F-AD9C-47AC-B6C1-B5607EBF1BF8}" srcOrd="3" destOrd="0" presId="urn:microsoft.com/office/officeart/2009/3/layout/SubStepProcess"/>
    <dgm:cxn modelId="{9C4DB4BC-FBE3-4893-BF2E-3839A82D2913}" type="presParOf" srcId="{DBE8194F-DEF0-434A-9A93-2D45A8491995}" destId="{07E4F6F5-F381-4A2E-93AB-18C31C074D03}" srcOrd="4" destOrd="0" presId="urn:microsoft.com/office/officeart/2009/3/layout/SubStep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B9A0E-3ECF-437D-9781-7EDD792D1BC9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4B7AB0-0F0E-48EE-BFF7-19E571AD366A}">
      <dgm:prSet/>
      <dgm:spPr/>
      <dgm:t>
        <a:bodyPr/>
        <a:lstStyle/>
        <a:p>
          <a:pPr rtl="0"/>
          <a:r>
            <a:rPr lang="en-US" smtClean="0"/>
            <a:t>Low cost</a:t>
          </a:r>
          <a:endParaRPr lang="en-US"/>
        </a:p>
      </dgm:t>
    </dgm:pt>
    <dgm:pt modelId="{55F0108C-1759-4F6F-B857-E35149A384A4}" type="parTrans" cxnId="{07E82C5F-FDC9-412A-9691-508A3D4D4B3D}">
      <dgm:prSet/>
      <dgm:spPr/>
      <dgm:t>
        <a:bodyPr/>
        <a:lstStyle/>
        <a:p>
          <a:endParaRPr lang="en-US"/>
        </a:p>
      </dgm:t>
    </dgm:pt>
    <dgm:pt modelId="{EFE26856-C63E-4C62-9308-30C4A3D879CB}" type="sibTrans" cxnId="{07E82C5F-FDC9-412A-9691-508A3D4D4B3D}">
      <dgm:prSet/>
      <dgm:spPr/>
      <dgm:t>
        <a:bodyPr/>
        <a:lstStyle/>
        <a:p>
          <a:endParaRPr lang="en-US"/>
        </a:p>
      </dgm:t>
    </dgm:pt>
    <dgm:pt modelId="{15D74306-2665-4893-AB38-F8554AEED4E1}">
      <dgm:prSet/>
      <dgm:spPr/>
      <dgm:t>
        <a:bodyPr/>
        <a:lstStyle/>
        <a:p>
          <a:pPr rtl="0"/>
          <a:r>
            <a:rPr lang="en-US" smtClean="0"/>
            <a:t>Environment friendly</a:t>
          </a:r>
          <a:endParaRPr lang="en-US"/>
        </a:p>
      </dgm:t>
    </dgm:pt>
    <dgm:pt modelId="{6285BAD2-FFC4-4253-B00A-C265A80C07C9}" type="parTrans" cxnId="{AAE8789E-4229-4BDB-8EC3-69860F301722}">
      <dgm:prSet/>
      <dgm:spPr/>
      <dgm:t>
        <a:bodyPr/>
        <a:lstStyle/>
        <a:p>
          <a:endParaRPr lang="en-US"/>
        </a:p>
      </dgm:t>
    </dgm:pt>
    <dgm:pt modelId="{884B7275-F2AC-465D-BE32-A18ACA5EF12F}" type="sibTrans" cxnId="{AAE8789E-4229-4BDB-8EC3-69860F301722}">
      <dgm:prSet/>
      <dgm:spPr/>
      <dgm:t>
        <a:bodyPr/>
        <a:lstStyle/>
        <a:p>
          <a:endParaRPr lang="en-US"/>
        </a:p>
      </dgm:t>
    </dgm:pt>
    <dgm:pt modelId="{DC2370A4-3C6F-47FB-908A-0FE392EEF3A4}">
      <dgm:prSet/>
      <dgm:spPr/>
      <dgm:t>
        <a:bodyPr/>
        <a:lstStyle/>
        <a:p>
          <a:pPr rtl="0"/>
          <a:r>
            <a:rPr lang="en-US" smtClean="0"/>
            <a:t>No ionizing radiation</a:t>
          </a:r>
          <a:endParaRPr lang="en-US"/>
        </a:p>
      </dgm:t>
    </dgm:pt>
    <dgm:pt modelId="{2FC5F5CB-2FFB-4A37-B991-4A5369325D90}" type="parTrans" cxnId="{209AC8D8-F0D8-48C8-84F9-A115D2921F8D}">
      <dgm:prSet/>
      <dgm:spPr/>
      <dgm:t>
        <a:bodyPr/>
        <a:lstStyle/>
        <a:p>
          <a:endParaRPr lang="en-US"/>
        </a:p>
      </dgm:t>
    </dgm:pt>
    <dgm:pt modelId="{8FF8E728-14BB-48DC-BCCB-AC05F7E9A4AF}" type="sibTrans" cxnId="{209AC8D8-F0D8-48C8-84F9-A115D2921F8D}">
      <dgm:prSet/>
      <dgm:spPr/>
      <dgm:t>
        <a:bodyPr/>
        <a:lstStyle/>
        <a:p>
          <a:endParaRPr lang="en-US"/>
        </a:p>
      </dgm:t>
    </dgm:pt>
    <dgm:pt modelId="{ABFF78E4-61EB-4AAF-8B9D-FEA7910BF968}">
      <dgm:prSet/>
      <dgm:spPr/>
      <dgm:t>
        <a:bodyPr/>
        <a:lstStyle/>
        <a:p>
          <a:pPr rtl="0"/>
          <a:r>
            <a:rPr lang="en-US" smtClean="0"/>
            <a:t>Equally accurate</a:t>
          </a:r>
          <a:endParaRPr lang="en-US"/>
        </a:p>
      </dgm:t>
    </dgm:pt>
    <dgm:pt modelId="{D4AD4D89-CA37-41FF-AAA9-44D7A763467C}" type="parTrans" cxnId="{71D0F208-D547-4D2D-928A-81A145D604A7}">
      <dgm:prSet/>
      <dgm:spPr/>
      <dgm:t>
        <a:bodyPr/>
        <a:lstStyle/>
        <a:p>
          <a:endParaRPr lang="en-US"/>
        </a:p>
      </dgm:t>
    </dgm:pt>
    <dgm:pt modelId="{7AD98668-D0E0-490C-AA26-BB5231E02CB5}" type="sibTrans" cxnId="{71D0F208-D547-4D2D-928A-81A145D604A7}">
      <dgm:prSet/>
      <dgm:spPr/>
      <dgm:t>
        <a:bodyPr/>
        <a:lstStyle/>
        <a:p>
          <a:endParaRPr lang="en-US"/>
        </a:p>
      </dgm:t>
    </dgm:pt>
    <dgm:pt modelId="{E15B5397-3FC0-4090-8341-36ACF01766E9}" type="pres">
      <dgm:prSet presAssocID="{736B9A0E-3ECF-437D-9781-7EDD792D1BC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0B3E0CB-CB57-4A51-A665-1F4EE62CCB6C}" type="pres">
      <dgm:prSet presAssocID="{736B9A0E-3ECF-437D-9781-7EDD792D1BC9}" presName="pyramid" presStyleLbl="node1" presStyleIdx="0" presStyleCnt="1"/>
      <dgm:spPr/>
    </dgm:pt>
    <dgm:pt modelId="{2E081818-485A-4759-AAA4-9AD4960FBD68}" type="pres">
      <dgm:prSet presAssocID="{736B9A0E-3ECF-437D-9781-7EDD792D1BC9}" presName="theList" presStyleCnt="0"/>
      <dgm:spPr/>
    </dgm:pt>
    <dgm:pt modelId="{B589910C-0176-41EA-A8E3-2875AAE2A9B7}" type="pres">
      <dgm:prSet presAssocID="{444B7AB0-0F0E-48EE-BFF7-19E571AD366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40D53-F955-41F7-91DC-76C1730DAB74}" type="pres">
      <dgm:prSet presAssocID="{444B7AB0-0F0E-48EE-BFF7-19E571AD366A}" presName="aSpace" presStyleCnt="0"/>
      <dgm:spPr/>
    </dgm:pt>
    <dgm:pt modelId="{4AB5DC31-9B1A-461A-9C09-05D93A35AF33}" type="pres">
      <dgm:prSet presAssocID="{15D74306-2665-4893-AB38-F8554AEED4E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A5D7C-8AF6-4F83-BFEF-D33F1C1B4DCF}" type="pres">
      <dgm:prSet presAssocID="{15D74306-2665-4893-AB38-F8554AEED4E1}" presName="aSpace" presStyleCnt="0"/>
      <dgm:spPr/>
    </dgm:pt>
    <dgm:pt modelId="{3E3C77BA-6053-4A63-83D2-4F0BCDD1A61C}" type="pres">
      <dgm:prSet presAssocID="{DC2370A4-3C6F-47FB-908A-0FE392EEF3A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0087F-B6EC-4A1D-84D9-078F10CE69E5}" type="pres">
      <dgm:prSet presAssocID="{DC2370A4-3C6F-47FB-908A-0FE392EEF3A4}" presName="aSpace" presStyleCnt="0"/>
      <dgm:spPr/>
    </dgm:pt>
    <dgm:pt modelId="{B412AD08-9EE2-43FC-9BA8-060129947604}" type="pres">
      <dgm:prSet presAssocID="{ABFF78E4-61EB-4AAF-8B9D-FEA7910BF96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B31B-A071-4F91-B7FD-E8725E5D9A11}" type="pres">
      <dgm:prSet presAssocID="{ABFF78E4-61EB-4AAF-8B9D-FEA7910BF968}" presName="aSpace" presStyleCnt="0"/>
      <dgm:spPr/>
    </dgm:pt>
  </dgm:ptLst>
  <dgm:cxnLst>
    <dgm:cxn modelId="{209AC8D8-F0D8-48C8-84F9-A115D2921F8D}" srcId="{736B9A0E-3ECF-437D-9781-7EDD792D1BC9}" destId="{DC2370A4-3C6F-47FB-908A-0FE392EEF3A4}" srcOrd="2" destOrd="0" parTransId="{2FC5F5CB-2FFB-4A37-B991-4A5369325D90}" sibTransId="{8FF8E728-14BB-48DC-BCCB-AC05F7E9A4AF}"/>
    <dgm:cxn modelId="{CBD709A0-D4B1-458E-A907-111185926218}" type="presOf" srcId="{444B7AB0-0F0E-48EE-BFF7-19E571AD366A}" destId="{B589910C-0176-41EA-A8E3-2875AAE2A9B7}" srcOrd="0" destOrd="0" presId="urn:microsoft.com/office/officeart/2005/8/layout/pyramid2"/>
    <dgm:cxn modelId="{0272F63A-B992-4A99-BB6E-61FD42C1632E}" type="presOf" srcId="{736B9A0E-3ECF-437D-9781-7EDD792D1BC9}" destId="{E15B5397-3FC0-4090-8341-36ACF01766E9}" srcOrd="0" destOrd="0" presId="urn:microsoft.com/office/officeart/2005/8/layout/pyramid2"/>
    <dgm:cxn modelId="{03E2FE7F-A475-4217-8230-1DC7C5F5ED20}" type="presOf" srcId="{DC2370A4-3C6F-47FB-908A-0FE392EEF3A4}" destId="{3E3C77BA-6053-4A63-83D2-4F0BCDD1A61C}" srcOrd="0" destOrd="0" presId="urn:microsoft.com/office/officeart/2005/8/layout/pyramid2"/>
    <dgm:cxn modelId="{3C62D4C0-D960-4C5E-B678-A83F31E689DA}" type="presOf" srcId="{ABFF78E4-61EB-4AAF-8B9D-FEA7910BF968}" destId="{B412AD08-9EE2-43FC-9BA8-060129947604}" srcOrd="0" destOrd="0" presId="urn:microsoft.com/office/officeart/2005/8/layout/pyramid2"/>
    <dgm:cxn modelId="{07E82C5F-FDC9-412A-9691-508A3D4D4B3D}" srcId="{736B9A0E-3ECF-437D-9781-7EDD792D1BC9}" destId="{444B7AB0-0F0E-48EE-BFF7-19E571AD366A}" srcOrd="0" destOrd="0" parTransId="{55F0108C-1759-4F6F-B857-E35149A384A4}" sibTransId="{EFE26856-C63E-4C62-9308-30C4A3D879CB}"/>
    <dgm:cxn modelId="{AAE8789E-4229-4BDB-8EC3-69860F301722}" srcId="{736B9A0E-3ECF-437D-9781-7EDD792D1BC9}" destId="{15D74306-2665-4893-AB38-F8554AEED4E1}" srcOrd="1" destOrd="0" parTransId="{6285BAD2-FFC4-4253-B00A-C265A80C07C9}" sibTransId="{884B7275-F2AC-465D-BE32-A18ACA5EF12F}"/>
    <dgm:cxn modelId="{71D0F208-D547-4D2D-928A-81A145D604A7}" srcId="{736B9A0E-3ECF-437D-9781-7EDD792D1BC9}" destId="{ABFF78E4-61EB-4AAF-8B9D-FEA7910BF968}" srcOrd="3" destOrd="0" parTransId="{D4AD4D89-CA37-41FF-AAA9-44D7A763467C}" sibTransId="{7AD98668-D0E0-490C-AA26-BB5231E02CB5}"/>
    <dgm:cxn modelId="{FD302816-F9D3-4BF7-BCD8-D3D071ACA16C}" type="presOf" srcId="{15D74306-2665-4893-AB38-F8554AEED4E1}" destId="{4AB5DC31-9B1A-461A-9C09-05D93A35AF33}" srcOrd="0" destOrd="0" presId="urn:microsoft.com/office/officeart/2005/8/layout/pyramid2"/>
    <dgm:cxn modelId="{8D9AD69D-1E5C-4D37-AC03-4F1FEA0E2EA2}" type="presParOf" srcId="{E15B5397-3FC0-4090-8341-36ACF01766E9}" destId="{A0B3E0CB-CB57-4A51-A665-1F4EE62CCB6C}" srcOrd="0" destOrd="0" presId="urn:microsoft.com/office/officeart/2005/8/layout/pyramid2"/>
    <dgm:cxn modelId="{B2577D33-C1C2-4DC9-A003-7D26FB9F0718}" type="presParOf" srcId="{E15B5397-3FC0-4090-8341-36ACF01766E9}" destId="{2E081818-485A-4759-AAA4-9AD4960FBD68}" srcOrd="1" destOrd="0" presId="urn:microsoft.com/office/officeart/2005/8/layout/pyramid2"/>
    <dgm:cxn modelId="{B32222F0-D8A7-47FC-832A-BD289853EA29}" type="presParOf" srcId="{2E081818-485A-4759-AAA4-9AD4960FBD68}" destId="{B589910C-0176-41EA-A8E3-2875AAE2A9B7}" srcOrd="0" destOrd="0" presId="urn:microsoft.com/office/officeart/2005/8/layout/pyramid2"/>
    <dgm:cxn modelId="{55C8826A-949E-40D6-8A8D-EA0A00D47923}" type="presParOf" srcId="{2E081818-485A-4759-AAA4-9AD4960FBD68}" destId="{FB540D53-F955-41F7-91DC-76C1730DAB74}" srcOrd="1" destOrd="0" presId="urn:microsoft.com/office/officeart/2005/8/layout/pyramid2"/>
    <dgm:cxn modelId="{08AD7DE2-58F9-4D20-84BA-1643CD55CD5C}" type="presParOf" srcId="{2E081818-485A-4759-AAA4-9AD4960FBD68}" destId="{4AB5DC31-9B1A-461A-9C09-05D93A35AF33}" srcOrd="2" destOrd="0" presId="urn:microsoft.com/office/officeart/2005/8/layout/pyramid2"/>
    <dgm:cxn modelId="{EC180A79-917C-4D97-9AB0-B853DA05C70B}" type="presParOf" srcId="{2E081818-485A-4759-AAA4-9AD4960FBD68}" destId="{746A5D7C-8AF6-4F83-BFEF-D33F1C1B4DCF}" srcOrd="3" destOrd="0" presId="urn:microsoft.com/office/officeart/2005/8/layout/pyramid2"/>
    <dgm:cxn modelId="{DA1BE952-A891-4119-BF1F-B886D7C0C129}" type="presParOf" srcId="{2E081818-485A-4759-AAA4-9AD4960FBD68}" destId="{3E3C77BA-6053-4A63-83D2-4F0BCDD1A61C}" srcOrd="4" destOrd="0" presId="urn:microsoft.com/office/officeart/2005/8/layout/pyramid2"/>
    <dgm:cxn modelId="{6071A9DB-D98D-4DA6-A0A4-2FDBEA0171A2}" type="presParOf" srcId="{2E081818-485A-4759-AAA4-9AD4960FBD68}" destId="{D300087F-B6EC-4A1D-84D9-078F10CE69E5}" srcOrd="5" destOrd="0" presId="urn:microsoft.com/office/officeart/2005/8/layout/pyramid2"/>
    <dgm:cxn modelId="{277E22A2-10AD-4C80-BB37-EBCD0ED935C4}" type="presParOf" srcId="{2E081818-485A-4759-AAA4-9AD4960FBD68}" destId="{B412AD08-9EE2-43FC-9BA8-060129947604}" srcOrd="6" destOrd="0" presId="urn:microsoft.com/office/officeart/2005/8/layout/pyramid2"/>
    <dgm:cxn modelId="{40F5187F-515D-4A4A-BB1C-F4FDA74D4A2D}" type="presParOf" srcId="{2E081818-485A-4759-AAA4-9AD4960FBD68}" destId="{B73DB31B-A071-4F91-B7FD-E8725E5D9A11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54711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3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407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1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88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869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08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09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45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87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67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0BB4E3-4A47-4C3C-B332-A0D4CE1ABE0E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9F0A67-D5EF-4803-A239-930899BD949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0881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5638800" cy="1463040"/>
          </a:xfrm>
        </p:spPr>
        <p:txBody>
          <a:bodyPr/>
          <a:lstStyle/>
          <a:p>
            <a:r>
              <a:rPr dirty="0" smtClean="0"/>
              <a:t>STRESS ECHO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5334000"/>
            <a:ext cx="43434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 Ajay Nair</a:t>
            </a:r>
          </a:p>
          <a:p>
            <a:r>
              <a:rPr lang="en-US" dirty="0" err="1" smtClean="0"/>
              <a:t>SeniorResident</a:t>
            </a:r>
            <a:endParaRPr lang="en-US" dirty="0" smtClean="0"/>
          </a:p>
          <a:p>
            <a:r>
              <a:rPr lang="en-US" dirty="0" err="1" smtClean="0"/>
              <a:t>Dept</a:t>
            </a:r>
            <a:r>
              <a:rPr lang="en-US" dirty="0" smtClean="0"/>
              <a:t> of Cardiology</a:t>
            </a:r>
          </a:p>
          <a:p>
            <a:r>
              <a:rPr lang="en-US" dirty="0" smtClean="0"/>
              <a:t>Calicut </a:t>
            </a:r>
            <a:r>
              <a:rPr lang="en-US" dirty="0" err="1" smtClean="0"/>
              <a:t>MedicalCollege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SUPINE BICYCLE ERGOMETRY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Patient positioned on a supine bicycle ergometer with roughly 30</a:t>
            </a:r>
            <a:r>
              <a:rPr lang="en-US" baseline="30000" dirty="0" smtClean="0"/>
              <a:t>0 </a:t>
            </a:r>
            <a:r>
              <a:rPr lang="en-US" dirty="0" smtClean="0"/>
              <a:t>  head up tilt.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30000" dirty="0" smtClean="0"/>
              <a:t> </a:t>
            </a:r>
            <a:r>
              <a:rPr lang="en-US" dirty="0" smtClean="0"/>
              <a:t> Rest images obtained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Exercise started at a workload of 25 W and a cadence of 60 rpm.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Workload is increased by 25 W every 2 minutes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Images obtained throughout exercise and at peak exercise.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30000" dirty="0" smtClean="0"/>
              <a:t>  </a:t>
            </a:r>
            <a:r>
              <a:rPr lang="en-US" dirty="0" smtClean="0"/>
              <a:t>After exercise images are obtained to look for normalization of  WMA</a:t>
            </a:r>
            <a:r>
              <a:rPr lang="en-US" baseline="30000" dirty="0" smtClean="0"/>
              <a:t>   </a:t>
            </a:r>
            <a:endParaRPr lang="en-US" baseline="3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76303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</a:t>
            </a:r>
            <a:r>
              <a:rPr lang="en-US" dirty="0" err="1" smtClean="0"/>
              <a:t>ergometry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Difficult for some patients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Ischemia is induced at lower heart rates because of greater increase in preload and a greater BP response.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7105650" cy="685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Treadmill   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Supine bicycle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838200"/>
            <a:ext cx="3657600" cy="533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Advantage</a:t>
            </a:r>
            <a:endParaRPr lang="en-US" dirty="0" smtClean="0">
              <a:solidFill>
                <a:schemeClr val="bg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Wide spread availability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Simple protocol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High work load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More specific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u="sng" dirty="0" smtClean="0">
              <a:solidFill>
                <a:schemeClr val="bg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u="sng" dirty="0" smtClean="0">
              <a:solidFill>
                <a:schemeClr val="bg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Disadvantage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Imaging post exercise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838200"/>
            <a:ext cx="3810000" cy="53492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Advantage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Imaging possible through out the exercise-especially peak exercise.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Onset of RWMA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Better image quality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Applying contrast easier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More sensitive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Disadvantage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Lower work load </a:t>
            </a:r>
            <a:r>
              <a:rPr lang="en-US" dirty="0" err="1" smtClean="0">
                <a:solidFill>
                  <a:schemeClr val="bg1"/>
                </a:solidFill>
              </a:rPr>
              <a:t>acheivable</a:t>
            </a:r>
            <a:endParaRPr lang="en-US" dirty="0" smtClean="0">
              <a:solidFill>
                <a:schemeClr val="bg1"/>
              </a:solidFill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</a:rPr>
              <a:t>Supine position affects exercise physiology.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PHARMACOLOGIC STRESS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0" y="4343400"/>
            <a:ext cx="2641855" cy="8991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43330205"/>
              </p:ext>
            </p:extLst>
          </p:nvPr>
        </p:nvGraphicFramePr>
        <p:xfrm>
          <a:off x="759854" y="1447800"/>
          <a:ext cx="7848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62000" y="7620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/>
              <a:t>Exercise as a </a:t>
            </a:r>
            <a:r>
              <a:rPr lang="en-US" sz="2400" dirty="0" smtClean="0"/>
              <a:t>Stressor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Preferring pharmacologic stress echo over exercise stress echo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667000"/>
            <a:ext cx="7772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INABILITY TO EXERCISE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WHEN MYOCARDIAL VIABILITY IS AN ISSUE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DOBUTAMINE STRESS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DOBUTAMINE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 synthetic catecholamine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Ionotropic</a:t>
            </a:r>
            <a:r>
              <a:rPr lang="en-US" dirty="0" smtClean="0"/>
              <a:t> and </a:t>
            </a:r>
            <a:r>
              <a:rPr lang="en-US" dirty="0" err="1" smtClean="0"/>
              <a:t>chronotropic</a:t>
            </a:r>
            <a:r>
              <a:rPr lang="en-US" dirty="0" smtClean="0"/>
              <a:t> effects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Acts on :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en-US" dirty="0" smtClean="0">
                <a:latin typeface="Calibri"/>
                <a:cs typeface="Calibri"/>
              </a:rPr>
              <a:t> ,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1 and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2 </a:t>
            </a:r>
            <a:r>
              <a:rPr lang="en-US" dirty="0" smtClean="0">
                <a:cs typeface="Calibri"/>
              </a:rPr>
              <a:t>receptors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cs typeface="Calibri"/>
              </a:rPr>
              <a:t>Ionotropic</a:t>
            </a:r>
            <a:r>
              <a:rPr lang="en-US" dirty="0" smtClean="0">
                <a:cs typeface="Calibri"/>
              </a:rPr>
              <a:t> effect at lower doses and more of </a:t>
            </a:r>
            <a:r>
              <a:rPr lang="en-US" dirty="0" err="1" smtClean="0">
                <a:cs typeface="Calibri"/>
              </a:rPr>
              <a:t>chronotropic</a:t>
            </a:r>
            <a:r>
              <a:rPr lang="en-US" dirty="0" smtClean="0">
                <a:cs typeface="Calibri"/>
              </a:rPr>
              <a:t> effect at increasing doses.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Peripheral effects are unpredictable – </a:t>
            </a:r>
            <a:r>
              <a:rPr lang="en-US" dirty="0" err="1" smtClean="0">
                <a:cs typeface="Calibri"/>
              </a:rPr>
              <a:t>vasodiln</a:t>
            </a:r>
            <a:r>
              <a:rPr lang="en-US" dirty="0" smtClean="0">
                <a:cs typeface="Calibri"/>
              </a:rPr>
              <a:t> or vasoconstriction.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Net effect is an increase in contractility, heart rate and myocardial oxygen demand.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Metabolized </a:t>
            </a:r>
            <a:r>
              <a:rPr lang="en-US" dirty="0" err="1" smtClean="0"/>
              <a:t>hepatically</a:t>
            </a:r>
            <a:r>
              <a:rPr lang="en-US" dirty="0" smtClean="0"/>
              <a:t> &amp; in peripheral tissues but no dose reduction is needed in hepatic or renal </a:t>
            </a:r>
            <a:r>
              <a:rPr lang="en-US" dirty="0" err="1" smtClean="0"/>
              <a:t>Dysfn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dose reduction needed in the elderly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EXERCISE VS DOBUTAMINE                                   STRESS ECHO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Increase in venous return less augmented with </a:t>
            </a:r>
            <a:r>
              <a:rPr lang="en-US" dirty="0" err="1" smtClean="0"/>
              <a:t>Dobutamine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Lower increase in HR and greater augmentation of contractility with </a:t>
            </a:r>
            <a:r>
              <a:rPr lang="en-US" dirty="0" err="1" smtClean="0"/>
              <a:t>dobutamine</a:t>
            </a:r>
            <a:r>
              <a:rPr lang="en-US" dirty="0" smtClean="0"/>
              <a:t>. Hence ischemia often develops at much lower heart rates.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decrease in BP generally signifies extensive ischemia. During </a:t>
            </a:r>
            <a:r>
              <a:rPr lang="en-US" dirty="0" err="1" smtClean="0"/>
              <a:t>dobutamine</a:t>
            </a:r>
            <a:r>
              <a:rPr lang="en-US" dirty="0" smtClean="0"/>
              <a:t> infusion it may be due to development of LVOT gradient which can be identified with a Doppler.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ECG evidence of ischemia is less reliable during </a:t>
            </a:r>
            <a:r>
              <a:rPr lang="en-US" dirty="0" err="1" smtClean="0"/>
              <a:t>Dobutamine</a:t>
            </a:r>
            <a:r>
              <a:rPr lang="en-US" dirty="0" smtClean="0"/>
              <a:t> infusion than it is during exercise stress testing. </a:t>
            </a:r>
          </a:p>
          <a:p>
            <a:pPr marL="0" indent="0">
              <a:buNone/>
            </a:pPr>
            <a:r>
              <a:rPr lang="en-US" dirty="0" smtClean="0"/>
              <a:t>Thus neither ST depression nor elevation occurring in the absence of RWMA is an indication for terminating the test.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533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PROTOCOL FOR DOBUTAMINE STRESS ECHO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8001000" cy="4876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Patient is prepared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4 </a:t>
            </a:r>
            <a:r>
              <a:rPr lang="en-US" dirty="0" err="1" smtClean="0"/>
              <a:t>hrs</a:t>
            </a:r>
            <a:r>
              <a:rPr lang="en-US" dirty="0" smtClean="0"/>
              <a:t> fasting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All negative </a:t>
            </a:r>
            <a:r>
              <a:rPr lang="en-US" dirty="0" err="1" smtClean="0"/>
              <a:t>ionotropic</a:t>
            </a:r>
            <a:r>
              <a:rPr lang="en-US" dirty="0" smtClean="0"/>
              <a:t> and </a:t>
            </a:r>
            <a:r>
              <a:rPr lang="en-US" dirty="0" err="1" smtClean="0"/>
              <a:t>chronotropic</a:t>
            </a:r>
            <a:r>
              <a:rPr lang="en-US" dirty="0" smtClean="0"/>
              <a:t> agents held for 8 to 12 hrs.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i.v</a:t>
            </a:r>
            <a:r>
              <a:rPr lang="en-US" dirty="0" smtClean="0"/>
              <a:t> access obtained.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Baseline images obtained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Continuous  ECG and BP monitoring established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Dobutamine</a:t>
            </a:r>
            <a:r>
              <a:rPr lang="en-US" dirty="0" smtClean="0"/>
              <a:t> infusion started @ 5 or 10 µg/kg/min.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Rate increased every 3 minutes to doses of 10,20,30 and 40 µg/kg/min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Low dose images acquired at the first sign of increased contractility ( at doses of 5 or10 µg/kg/min)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For viability assessment the initial dose is 2.5 </a:t>
            </a:r>
            <a:r>
              <a:rPr lang="en-US" dirty="0"/>
              <a:t>µg/kg/min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flipH="1">
            <a:off x="4191000" y="3581400"/>
            <a:ext cx="198118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the relationship between induced myocardial ischemia and RWMA.</a:t>
            </a:r>
          </a:p>
          <a:p>
            <a:pPr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absence of a flow limiting coronary lesion: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95600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PHYSIOLOGIC STRESS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886200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HR AND CONTRACTILITY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7000" y="4876800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MYOCARDIAL BLOOD FLOW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5943600"/>
            <a:ext cx="3505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HYPERCONTRACTILE RESPONSE WITH INCREASED EF AND DECREASED ESV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Atropine can be given in aliquots of 0.5 to 1.0 mg during mid and high dose </a:t>
            </a:r>
            <a:r>
              <a:rPr lang="en-US" dirty="0" smtClean="0"/>
              <a:t>stages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-If THR not achieved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-Max dose 2mg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Mid dose images acquired at either 20 or 30 µg/kg/min.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Peak images obtained just before termination of infusion.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Post stress images obtained after return to baseline.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Patient to be monitored </a:t>
            </a:r>
            <a:r>
              <a:rPr lang="en-US" dirty="0" smtClean="0"/>
              <a:t>till </a:t>
            </a:r>
            <a:r>
              <a:rPr lang="en-US" dirty="0"/>
              <a:t>return to baseline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trial dose of 50 µg/kg/min maybe used if near THR achieved at 40.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Gentle hand, arm or leg exercise may be used for </a:t>
            </a:r>
            <a:r>
              <a:rPr lang="en-US" dirty="0" err="1" smtClean="0"/>
              <a:t>chronotropic</a:t>
            </a:r>
            <a:r>
              <a:rPr lang="en-US" dirty="0" smtClean="0"/>
              <a:t> augmentation.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281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52688"/>
            <a:ext cx="8839200" cy="29575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00125" y="5807075"/>
            <a:ext cx="20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3600" b="1">
              <a:solidFill>
                <a:schemeClr val="hlink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00050" y="4572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ko-KR" sz="4200" b="1">
                <a:solidFill>
                  <a:schemeClr val="tx2"/>
                </a:solidFill>
                <a:cs typeface="HY엽서L"/>
              </a:rPr>
              <a:t>Protocol for Dobutamine Stress Echo.</a:t>
            </a:r>
            <a:endParaRPr lang="en-US" altLang="ko-KR" sz="4200" b="1">
              <a:solidFill>
                <a:schemeClr val="tx2"/>
              </a:solidFill>
              <a:latin typeface="굴림" pitchFamily="34" charset="-127"/>
              <a:cs typeface="HY엽서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INDICATIONS TO TERMINATE THE DOBUTAMINE INFUSION DURING STRESS ECHO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1.Exceeding THR of 85% age predicted maximum.</a:t>
            </a:r>
          </a:p>
          <a:p>
            <a:r>
              <a:rPr lang="en-US" dirty="0" smtClean="0"/>
              <a:t>2.Development of significant angina.</a:t>
            </a:r>
          </a:p>
          <a:p>
            <a:r>
              <a:rPr lang="en-US" dirty="0" smtClean="0"/>
              <a:t>3.Recognition of a new wall motion abnormality.</a:t>
            </a:r>
          </a:p>
          <a:p>
            <a:r>
              <a:rPr lang="en-US" dirty="0" smtClean="0"/>
              <a:t>4.A decrease in SBP &gt; 20 mm Hg from baseline.</a:t>
            </a:r>
          </a:p>
          <a:p>
            <a:r>
              <a:rPr lang="en-US" dirty="0" smtClean="0"/>
              <a:t>5.Sustained or symptomatic arrhythmias.</a:t>
            </a:r>
          </a:p>
          <a:p>
            <a:r>
              <a:rPr lang="en-US" dirty="0" smtClean="0"/>
              <a:t>6.Limiting side effects or symptoms.</a:t>
            </a:r>
          </a:p>
          <a:p>
            <a:r>
              <a:rPr lang="en-US" dirty="0" smtClean="0"/>
              <a:t>7.Severe HTN ( &gt; 220/120 </a:t>
            </a:r>
            <a:r>
              <a:rPr lang="en-US" dirty="0" err="1" smtClean="0"/>
              <a:t>mmHG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Safety has been studied extensively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Short t</a:t>
            </a:r>
            <a:r>
              <a:rPr lang="en-US" baseline="-25000" dirty="0" smtClean="0"/>
              <a:t>1/2 </a:t>
            </a:r>
            <a:r>
              <a:rPr lang="en-US" dirty="0" smtClean="0"/>
              <a:t> (2 minutes) , hence induced ischemia readily reversed by termination of infusion.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Severe cases - short acting </a:t>
            </a:r>
            <a:r>
              <a:rPr lang="en-US" dirty="0" err="1" smtClean="0"/>
              <a:t>i.v</a:t>
            </a:r>
            <a:r>
              <a:rPr lang="en-US" dirty="0" smtClean="0"/>
              <a:t> </a:t>
            </a:r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cs typeface="Calibri"/>
              </a:rPr>
              <a:t>Blocker, </a:t>
            </a:r>
            <a:r>
              <a:rPr lang="en-US" dirty="0" err="1" smtClean="0">
                <a:cs typeface="Calibri"/>
              </a:rPr>
              <a:t>Esmolol</a:t>
            </a:r>
            <a:r>
              <a:rPr lang="en-US" dirty="0" smtClean="0">
                <a:cs typeface="Calibri"/>
              </a:rPr>
              <a:t> or </a:t>
            </a:r>
            <a:r>
              <a:rPr lang="en-US" dirty="0" err="1" smtClean="0">
                <a:cs typeface="Calibri"/>
              </a:rPr>
              <a:t>Metoprolol</a:t>
            </a:r>
            <a:r>
              <a:rPr lang="en-US" dirty="0" smtClean="0">
                <a:cs typeface="Calibri"/>
              </a:rPr>
              <a:t> can be used.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cs typeface="Calibri"/>
              </a:rPr>
              <a:t>Most common side effects – Minor </a:t>
            </a:r>
            <a:r>
              <a:rPr lang="en-US" dirty="0" err="1" smtClean="0">
                <a:cs typeface="Calibri"/>
              </a:rPr>
              <a:t>arrythmias</a:t>
            </a:r>
            <a:r>
              <a:rPr lang="en-US" dirty="0" smtClean="0">
                <a:cs typeface="Calibri"/>
              </a:rPr>
              <a:t> like VPCs or </a:t>
            </a:r>
            <a:r>
              <a:rPr lang="en-US" dirty="0" err="1" smtClean="0">
                <a:cs typeface="Calibri"/>
              </a:rPr>
              <a:t>Atrial</a:t>
            </a:r>
            <a:r>
              <a:rPr lang="en-US" dirty="0" smtClean="0">
                <a:cs typeface="Calibri"/>
              </a:rPr>
              <a:t> </a:t>
            </a:r>
            <a:r>
              <a:rPr lang="en-US" dirty="0" err="1" smtClean="0">
                <a:cs typeface="Calibri"/>
              </a:rPr>
              <a:t>arrythmias</a:t>
            </a:r>
            <a:r>
              <a:rPr lang="en-US" dirty="0" smtClean="0">
                <a:cs typeface="Calibri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4286250" y="3505200"/>
            <a:ext cx="571500" cy="309563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286250" y="4491038"/>
            <a:ext cx="571500" cy="309562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003425" y="3522663"/>
            <a:ext cx="571500" cy="309562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981200" y="4795838"/>
            <a:ext cx="571500" cy="309562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962900" y="4262438"/>
            <a:ext cx="571500" cy="309562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7962900" y="4010025"/>
            <a:ext cx="571500" cy="309563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962900" y="3505200"/>
            <a:ext cx="571500" cy="309563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286250" y="3733800"/>
            <a:ext cx="571500" cy="309563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7962900" y="5257800"/>
            <a:ext cx="571500" cy="309563"/>
          </a:xfrm>
          <a:prstGeom prst="fram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one series of 1,118 patients referred for dobutamine stress echocardiography, there were no incidents of death, myocardial infarction, or sustained ventricular tachycardia or fibrillation (Mertes et al., 1993).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49935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err="1">
                <a:solidFill>
                  <a:schemeClr val="tx2">
                    <a:satMod val="130000"/>
                  </a:schemeClr>
                </a:solidFill>
              </a:rPr>
              <a:t>Dipyridamole</a:t>
            </a:r>
            <a:r>
              <a:rPr lang="en-US" altLang="ko-KR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609600" y="1992638"/>
            <a:ext cx="95599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Potent coronary vasodilator</a:t>
            </a:r>
          </a:p>
          <a:p>
            <a:pPr eaLnBrk="1" hangingPunct="1"/>
            <a:endParaRPr lang="en-US" altLang="ko-KR" sz="2400" dirty="0">
              <a:latin typeface="Calibri" panose="020F0502020204030204" pitchFamily="34" charset="0"/>
              <a:cs typeface="HY엽서L"/>
            </a:endParaRPr>
          </a:p>
          <a:p>
            <a:pPr eaLnBrk="1" hangingPunct="1"/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Provokes </a:t>
            </a:r>
            <a:r>
              <a:rPr lang="en-US" altLang="ko-KR" sz="2400" dirty="0" err="1">
                <a:latin typeface="Calibri" panose="020F0502020204030204" pitchFamily="34" charset="0"/>
                <a:cs typeface="HY엽서L"/>
              </a:rPr>
              <a:t>anginal</a:t>
            </a:r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 attack in angina patients</a:t>
            </a:r>
          </a:p>
          <a:p>
            <a:pPr eaLnBrk="1" hangingPunct="1"/>
            <a:endParaRPr lang="en-US" altLang="ko-KR" sz="2400" dirty="0">
              <a:latin typeface="Calibri" panose="020F0502020204030204" pitchFamily="34" charset="0"/>
              <a:cs typeface="HY엽서L"/>
            </a:endParaRPr>
          </a:p>
          <a:p>
            <a:pPr eaLnBrk="1" hangingPunct="1"/>
            <a:r>
              <a:rPr lang="en-US" altLang="ko-KR" sz="2400" dirty="0" err="1" smtClean="0">
                <a:latin typeface="Calibri" panose="020F0502020204030204" pitchFamily="34" charset="0"/>
                <a:cs typeface="HY엽서L"/>
              </a:rPr>
              <a:t>Vasodilatory</a:t>
            </a:r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 action:</a:t>
            </a:r>
            <a:endParaRPr lang="en-US" altLang="ko-KR" sz="2400" dirty="0">
              <a:latin typeface="Calibri" panose="020F0502020204030204" pitchFamily="34" charset="0"/>
              <a:cs typeface="HY엽서L"/>
            </a:endParaRPr>
          </a:p>
          <a:p>
            <a:pPr eaLnBrk="1" hangingPunct="1"/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Inhibition </a:t>
            </a:r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of reuptake of adenosine </a:t>
            </a:r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by  </a:t>
            </a:r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endothelial </a:t>
            </a:r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cells</a:t>
            </a:r>
            <a:endParaRPr lang="en-US" altLang="ko-KR" sz="2400" dirty="0">
              <a:latin typeface="Calibri" panose="020F0502020204030204" pitchFamily="34" charset="0"/>
              <a:cs typeface="HY엽서L"/>
            </a:endParaRPr>
          </a:p>
          <a:p>
            <a:pPr eaLnBrk="1" hangingPunct="1"/>
            <a:endParaRPr lang="en-US" altLang="ko-KR" sz="2400" dirty="0">
              <a:latin typeface="Calibri" panose="020F0502020204030204" pitchFamily="34" charset="0"/>
              <a:cs typeface="HY엽서L"/>
            </a:endParaRPr>
          </a:p>
          <a:p>
            <a:pPr eaLnBrk="1" hangingPunct="1"/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CBF increases 4 to 5 times  in normal vessel                             </a:t>
            </a:r>
          </a:p>
          <a:p>
            <a:pPr eaLnBrk="1" hangingPunct="1"/>
            <a:endParaRPr lang="en-US" altLang="ko-KR" sz="2400" dirty="0">
              <a:latin typeface="Calibri" panose="020F0502020204030204" pitchFamily="34" charset="0"/>
              <a:cs typeface="HY엽서L"/>
            </a:endParaRPr>
          </a:p>
          <a:p>
            <a:pPr eaLnBrk="1" hangingPunct="1"/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Reduction of </a:t>
            </a:r>
            <a:r>
              <a:rPr lang="en-US" altLang="ko-KR" sz="2400" dirty="0" err="1">
                <a:latin typeface="Calibri" panose="020F0502020204030204" pitchFamily="34" charset="0"/>
                <a:cs typeface="HY엽서L"/>
              </a:rPr>
              <a:t>subendocardial</a:t>
            </a:r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 blood flow </a:t>
            </a:r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in </a:t>
            </a:r>
            <a:r>
              <a:rPr lang="en-US" altLang="ko-KR" sz="2400" dirty="0" err="1">
                <a:latin typeface="Calibri" panose="020F0502020204030204" pitchFamily="34" charset="0"/>
                <a:cs typeface="HY엽서L"/>
              </a:rPr>
              <a:t>stenotic</a:t>
            </a:r>
            <a:r>
              <a:rPr lang="en-US" altLang="ko-KR" sz="2400" dirty="0">
                <a:latin typeface="Calibri" panose="020F0502020204030204" pitchFamily="34" charset="0"/>
                <a:cs typeface="HY엽서L"/>
              </a:rPr>
              <a:t> coronary </a:t>
            </a:r>
            <a:endParaRPr lang="en-US" altLang="ko-KR" sz="2400" dirty="0" smtClean="0">
              <a:latin typeface="Calibri" panose="020F0502020204030204" pitchFamily="34" charset="0"/>
              <a:cs typeface="HY엽서L"/>
            </a:endParaRPr>
          </a:p>
          <a:p>
            <a:pPr eaLnBrk="1" hangingPunct="1"/>
            <a:r>
              <a:rPr lang="en-US" altLang="ko-KR" sz="2400" dirty="0" smtClean="0">
                <a:latin typeface="Calibri" panose="020F0502020204030204" pitchFamily="34" charset="0"/>
                <a:cs typeface="HY엽서L"/>
              </a:rPr>
              <a:t>arteries</a:t>
            </a:r>
            <a:endParaRPr lang="en-US" altLang="ko-KR" sz="2400" dirty="0">
              <a:latin typeface="Calibri" panose="020F0502020204030204" pitchFamily="34" charset="0"/>
              <a:cs typeface="HY엽서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645" y="685800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err="1">
                <a:solidFill>
                  <a:schemeClr val="tx2">
                    <a:satMod val="130000"/>
                  </a:schemeClr>
                </a:solidFill>
              </a:rPr>
              <a:t>Dipyridamole</a:t>
            </a:r>
            <a:endParaRPr lang="en-US" altLang="ko-K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105695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ko-KR" sz="3200" dirty="0" smtClean="0">
              <a:cs typeface="HY엽서L"/>
            </a:endParaRPr>
          </a:p>
          <a:p>
            <a:pPr eaLnBrk="1" hangingPunct="1"/>
            <a:r>
              <a:rPr lang="en-US" altLang="ko-KR" sz="2400" dirty="0" smtClean="0">
                <a:cs typeface="HY엽서L"/>
              </a:rPr>
              <a:t>Coronary </a:t>
            </a:r>
            <a:r>
              <a:rPr lang="en-US" altLang="ko-KR" sz="2400" dirty="0">
                <a:cs typeface="HY엽서L"/>
              </a:rPr>
              <a:t>steal phenomenon </a:t>
            </a:r>
          </a:p>
          <a:p>
            <a:pPr eaLnBrk="1" hangingPunct="1"/>
            <a:endParaRPr lang="en-US" altLang="ko-KR" sz="2400" dirty="0">
              <a:cs typeface="HY엽서L"/>
            </a:endParaRPr>
          </a:p>
          <a:p>
            <a:pPr eaLnBrk="1" hangingPunct="1"/>
            <a:r>
              <a:rPr lang="en-US" altLang="ko-KR" sz="2400" dirty="0">
                <a:cs typeface="HY엽서L"/>
              </a:rPr>
              <a:t>Standard protocol:  0.54 mg/kg for 4 min</a:t>
            </a:r>
          </a:p>
          <a:p>
            <a:pPr eaLnBrk="1" hangingPunct="1"/>
            <a:endParaRPr lang="en-US" altLang="ko-KR" sz="2400" dirty="0">
              <a:cs typeface="HY엽서L"/>
            </a:endParaRPr>
          </a:p>
          <a:p>
            <a:pPr eaLnBrk="1" hangingPunct="1"/>
            <a:r>
              <a:rPr lang="en-US" altLang="ko-KR" sz="2400" dirty="0">
                <a:cs typeface="HY엽서L"/>
              </a:rPr>
              <a:t>High dose protocol: 0.84mg/kg</a:t>
            </a:r>
          </a:p>
          <a:p>
            <a:pPr eaLnBrk="1" hangingPunct="1"/>
            <a:endParaRPr lang="en-US" altLang="ko-KR" sz="2400" dirty="0">
              <a:cs typeface="HY엽서L"/>
            </a:endParaRPr>
          </a:p>
          <a:p>
            <a:pPr eaLnBrk="1" hangingPunct="1"/>
            <a:r>
              <a:rPr lang="en-US" altLang="ko-KR" sz="2400" dirty="0">
                <a:cs typeface="HY엽서L"/>
              </a:rPr>
              <a:t>Antidote: </a:t>
            </a:r>
            <a:r>
              <a:rPr lang="en-US" altLang="ko-KR" sz="2400" dirty="0" err="1">
                <a:cs typeface="HY엽서L"/>
              </a:rPr>
              <a:t>theophylline</a:t>
            </a:r>
            <a:endParaRPr lang="en-US" altLang="ko-KR" sz="3200" dirty="0">
              <a:cs typeface="HY엽서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err="1">
                <a:solidFill>
                  <a:schemeClr val="tx2">
                    <a:satMod val="130000"/>
                  </a:schemeClr>
                </a:solidFill>
              </a:rPr>
              <a:t>Dipyridamole</a:t>
            </a:r>
            <a:r>
              <a:rPr lang="en-US" altLang="ko-KR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36867" name="Text Box 1028"/>
          <p:cNvSpPr txBox="1">
            <a:spLocks noChangeArrowheads="1"/>
          </p:cNvSpPr>
          <p:nvPr/>
        </p:nvSpPr>
        <p:spPr bwMode="auto">
          <a:xfrm>
            <a:off x="762000" y="2209800"/>
            <a:ext cx="583050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400" dirty="0">
                <a:cs typeface="HY엽서L"/>
              </a:rPr>
              <a:t>Contraindication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active wheezing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high degree AV block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hypotension(SBP&lt;90 mmHg)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recent use of </a:t>
            </a:r>
            <a:r>
              <a:rPr lang="en-US" altLang="ko-KR" sz="2400" dirty="0" err="1">
                <a:cs typeface="HY엽서L"/>
              </a:rPr>
              <a:t>dipyridamole</a:t>
            </a:r>
            <a:r>
              <a:rPr lang="en-US" altLang="ko-KR" sz="2400" dirty="0">
                <a:cs typeface="HY엽서L"/>
              </a:rPr>
              <a:t>(&lt;24 hours)</a:t>
            </a:r>
          </a:p>
          <a:p>
            <a:pPr eaLnBrk="1" hangingPunct="1"/>
            <a:endParaRPr lang="en-US" altLang="ko-KR" sz="2400" dirty="0" smtClean="0">
              <a:cs typeface="HY엽서L"/>
            </a:endParaRPr>
          </a:p>
          <a:p>
            <a:pPr eaLnBrk="1" hangingPunct="1"/>
            <a:r>
              <a:rPr lang="en-US" altLang="ko-KR" sz="2400" dirty="0" smtClean="0">
                <a:cs typeface="HY엽서L"/>
              </a:rPr>
              <a:t>Relative </a:t>
            </a:r>
            <a:r>
              <a:rPr lang="en-US" altLang="ko-KR" sz="2400" dirty="0">
                <a:cs typeface="HY엽서L"/>
              </a:rPr>
              <a:t>contraindication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</a:t>
            </a:r>
            <a:r>
              <a:rPr lang="en-US" altLang="ko-KR" sz="2400" dirty="0" err="1">
                <a:cs typeface="HY엽서L"/>
              </a:rPr>
              <a:t>Hx</a:t>
            </a:r>
            <a:r>
              <a:rPr lang="en-US" altLang="ko-KR" sz="2400" dirty="0">
                <a:cs typeface="HY엽서L"/>
              </a:rPr>
              <a:t> of reactive airway disease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sick sinus syndrome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severe sinus </a:t>
            </a:r>
            <a:r>
              <a:rPr lang="en-US" altLang="ko-KR" sz="2400" dirty="0" err="1">
                <a:cs typeface="HY엽서L"/>
              </a:rPr>
              <a:t>bradycardia</a:t>
            </a:r>
            <a:endParaRPr lang="en-US" altLang="ko-KR" sz="2400" dirty="0">
              <a:cs typeface="HY엽서L"/>
            </a:endParaRPr>
          </a:p>
          <a:p>
            <a:pPr eaLnBrk="1" hangingPunct="1"/>
            <a:endParaRPr lang="en-US" altLang="ko-KR" sz="2800" dirty="0">
              <a:cs typeface="HY엽서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066800" y="762000"/>
            <a:ext cx="920195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 smtClean="0">
                <a:solidFill>
                  <a:schemeClr val="tx2">
                    <a:satMod val="130000"/>
                  </a:schemeClr>
                </a:solidFill>
              </a:rPr>
              <a:t>              Adenosine</a:t>
            </a:r>
            <a:endParaRPr lang="en-US" altLang="ko-K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1371600" y="2286000"/>
            <a:ext cx="67056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HY엽서L"/>
              </a:rPr>
              <a:t>Naturally </a:t>
            </a:r>
            <a:r>
              <a:rPr lang="en-US" altLang="ko-KR" sz="2400" dirty="0" smtClean="0">
                <a:cs typeface="HY엽서L"/>
              </a:rPr>
              <a:t>occurring </a:t>
            </a:r>
            <a:r>
              <a:rPr lang="en-US" altLang="ko-KR" sz="2400" dirty="0">
                <a:cs typeface="HY엽서L"/>
              </a:rPr>
              <a:t>agent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ko-KR" sz="2400" dirty="0">
              <a:cs typeface="HY엽서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HY엽서L"/>
              </a:rPr>
              <a:t> </a:t>
            </a:r>
            <a:r>
              <a:rPr lang="en-US" altLang="ko-KR" sz="2400" dirty="0" smtClean="0">
                <a:cs typeface="HY엽서L"/>
              </a:rPr>
              <a:t>Receptors</a:t>
            </a:r>
            <a:endParaRPr lang="en-US" altLang="ko-KR" sz="2400" dirty="0">
              <a:cs typeface="HY엽서L"/>
            </a:endParaRPr>
          </a:p>
          <a:p>
            <a:pPr eaLnBrk="1" hangingPunct="1"/>
            <a:r>
              <a:rPr lang="en-US" altLang="ko-KR" sz="2400" dirty="0">
                <a:cs typeface="HY엽서L"/>
              </a:rPr>
              <a:t>	</a:t>
            </a:r>
            <a:r>
              <a:rPr lang="en-US" altLang="ko-KR" sz="2400" dirty="0" smtClean="0">
                <a:cs typeface="HY엽서L"/>
              </a:rPr>
              <a:t>   A1:    slows </a:t>
            </a:r>
            <a:r>
              <a:rPr lang="en-US" altLang="ko-KR" sz="2400" dirty="0">
                <a:cs typeface="HY엽서L"/>
              </a:rPr>
              <a:t>HR and conduction</a:t>
            </a:r>
          </a:p>
          <a:p>
            <a:pPr eaLnBrk="1" hangingPunct="1"/>
            <a:r>
              <a:rPr lang="en-US" altLang="ko-KR" sz="2400" dirty="0" smtClean="0">
                <a:cs typeface="HY엽서L"/>
              </a:rPr>
              <a:t>              A2a</a:t>
            </a:r>
            <a:r>
              <a:rPr lang="en-US" altLang="ko-KR" sz="2400" dirty="0">
                <a:cs typeface="HY엽서L"/>
              </a:rPr>
              <a:t>: </a:t>
            </a:r>
            <a:r>
              <a:rPr lang="en-US" altLang="ko-KR" sz="2400" dirty="0" smtClean="0">
                <a:cs typeface="HY엽서L"/>
              </a:rPr>
              <a:t> c-AMP</a:t>
            </a:r>
            <a:endParaRPr lang="en-US" altLang="ko-KR" sz="2400" dirty="0">
              <a:cs typeface="HY엽서L"/>
            </a:endParaRPr>
          </a:p>
          <a:p>
            <a:pPr eaLnBrk="1" hangingPunct="1"/>
            <a:r>
              <a:rPr lang="en-US" altLang="ko-KR" sz="2400" dirty="0">
                <a:cs typeface="HY엽서L"/>
              </a:rPr>
              <a:t>		 </a:t>
            </a:r>
            <a:r>
              <a:rPr lang="en-US" altLang="ko-KR" sz="2400" dirty="0" smtClean="0">
                <a:cs typeface="HY엽서L"/>
              </a:rPr>
              <a:t> Decreases </a:t>
            </a:r>
            <a:r>
              <a:rPr lang="en-US" altLang="ko-KR" sz="2400" dirty="0">
                <a:cs typeface="HY엽서L"/>
              </a:rPr>
              <a:t>calcium uptake by SR</a:t>
            </a:r>
          </a:p>
          <a:p>
            <a:pPr eaLnBrk="1" hangingPunct="1"/>
            <a:r>
              <a:rPr lang="en-US" altLang="ko-KR" sz="2400" dirty="0">
                <a:cs typeface="HY엽서L"/>
              </a:rPr>
              <a:t>		</a:t>
            </a:r>
            <a:r>
              <a:rPr lang="en-US" altLang="ko-KR" sz="2400" dirty="0" smtClean="0">
                <a:cs typeface="HY엽서L"/>
              </a:rPr>
              <a:t>  Smooth </a:t>
            </a:r>
            <a:r>
              <a:rPr lang="en-US" altLang="ko-KR" sz="2400" dirty="0">
                <a:cs typeface="HY엽서L"/>
              </a:rPr>
              <a:t>muscle </a:t>
            </a:r>
            <a:r>
              <a:rPr lang="en-US" altLang="ko-KR" sz="2400" dirty="0" smtClean="0">
                <a:cs typeface="HY엽서L"/>
              </a:rPr>
              <a:t>relax vasodilation</a:t>
            </a:r>
            <a:endParaRPr lang="en-US" altLang="ko-KR" sz="2400" dirty="0">
              <a:cs typeface="HY엽서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ko-KR" sz="2400" dirty="0" smtClean="0">
              <a:cs typeface="HY엽서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cs typeface="HY엽서L"/>
              </a:rPr>
              <a:t>Half </a:t>
            </a:r>
            <a:r>
              <a:rPr lang="en-US" altLang="ko-KR" sz="2400" dirty="0">
                <a:cs typeface="HY엽서L"/>
              </a:rPr>
              <a:t>life: 2 </a:t>
            </a:r>
            <a:r>
              <a:rPr lang="en-US" altLang="ko-KR" sz="2400" dirty="0" smtClean="0">
                <a:cs typeface="HY엽서L"/>
              </a:rPr>
              <a:t>seconds-Needs </a:t>
            </a:r>
            <a:r>
              <a:rPr lang="en-US" altLang="ko-KR" sz="2400" dirty="0">
                <a:cs typeface="HY엽서L"/>
              </a:rPr>
              <a:t>constant IV </a:t>
            </a:r>
            <a:r>
              <a:rPr lang="en-US" altLang="ko-KR" sz="2400" dirty="0" smtClean="0">
                <a:cs typeface="HY엽서L"/>
              </a:rPr>
              <a:t>infusion</a:t>
            </a:r>
            <a:endParaRPr lang="en-US" altLang="ko-KR" sz="2400" dirty="0">
              <a:cs typeface="HY엽서L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HY엽서L"/>
              </a:rPr>
              <a:t>Rapidly removed </a:t>
            </a:r>
            <a:r>
              <a:rPr lang="en-US" altLang="ko-KR" sz="2400" dirty="0" smtClean="0">
                <a:cs typeface="HY엽서L"/>
              </a:rPr>
              <a:t>by RBCs </a:t>
            </a:r>
            <a:r>
              <a:rPr lang="en-US" altLang="ko-KR" sz="2400" dirty="0">
                <a:cs typeface="HY엽서L"/>
              </a:rPr>
              <a:t>and endothelial </a:t>
            </a:r>
            <a:r>
              <a:rPr lang="en-US" altLang="ko-KR" sz="2400" dirty="0" smtClean="0">
                <a:cs typeface="HY엽서L"/>
              </a:rPr>
              <a:t>cells.</a:t>
            </a:r>
            <a:endParaRPr lang="en-US" altLang="ko-KR" sz="2400" dirty="0">
              <a:cs typeface="HY엽서L"/>
            </a:endParaRPr>
          </a:p>
          <a:p>
            <a:pPr eaLnBrk="1" hangingPunct="1"/>
            <a:r>
              <a:rPr lang="en-US" altLang="ko-KR" sz="2800" dirty="0">
                <a:cs typeface="HY엽서L"/>
              </a:rPr>
              <a:t>		      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CORONARY BLOOD FLOW RESERVE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 to increase CBF above resting values in response to stress.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CBF/Basal CBF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Resting blood flow remains constant up to 85% diameter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stenosis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CFR begins to decrease when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stenosis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reaches 50% of diameter.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CFR is abolished when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stenosis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reaches 90%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1491" y="838200"/>
            <a:ext cx="7497763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2">
                    <a:satMod val="130000"/>
                  </a:schemeClr>
                </a:solidFill>
              </a:rPr>
              <a:t>Adenosine </a:t>
            </a:r>
            <a:r>
              <a:rPr lang="en-US" altLang="ko-KR" dirty="0">
                <a:solidFill>
                  <a:schemeClr val="tx2">
                    <a:satMod val="130000"/>
                  </a:schemeClr>
                </a:solidFill>
                <a:latin typeface="Times New Roman"/>
              </a:rPr>
              <a:t>–</a:t>
            </a:r>
            <a:r>
              <a:rPr lang="en-US" altLang="ko-KR" dirty="0">
                <a:solidFill>
                  <a:schemeClr val="tx2">
                    <a:satMod val="130000"/>
                  </a:schemeClr>
                </a:solidFill>
              </a:rPr>
              <a:t> side effect</a:t>
            </a:r>
          </a:p>
        </p:txBody>
      </p:sp>
      <p:sp>
        <p:nvSpPr>
          <p:cNvPr id="38915" name="Text Box 1027"/>
          <p:cNvSpPr txBox="1">
            <a:spLocks noChangeArrowheads="1"/>
          </p:cNvSpPr>
          <p:nvPr/>
        </p:nvSpPr>
        <p:spPr bwMode="auto">
          <a:xfrm>
            <a:off x="1127125" y="2484183"/>
            <a:ext cx="292900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800" dirty="0" smtClean="0">
                <a:cs typeface="HY엽서L"/>
              </a:rPr>
              <a:t>Flushing</a:t>
            </a:r>
            <a:r>
              <a:rPr lang="en-US" altLang="ko-KR" sz="2800" dirty="0">
                <a:cs typeface="HY엽서L"/>
              </a:rPr>
              <a:t>: 37%</a:t>
            </a:r>
          </a:p>
          <a:p>
            <a:pPr eaLnBrk="1" hangingPunct="1"/>
            <a:r>
              <a:rPr lang="en-US" altLang="ko-KR" sz="2800" dirty="0" err="1">
                <a:cs typeface="HY엽서L"/>
              </a:rPr>
              <a:t>Dyspnea</a:t>
            </a:r>
            <a:r>
              <a:rPr lang="en-US" altLang="ko-KR" sz="2800" dirty="0">
                <a:cs typeface="HY엽서L"/>
              </a:rPr>
              <a:t>: 35%</a:t>
            </a:r>
          </a:p>
          <a:p>
            <a:pPr eaLnBrk="1" hangingPunct="1"/>
            <a:r>
              <a:rPr lang="en-US" altLang="ko-KR" sz="2800" dirty="0">
                <a:cs typeface="HY엽서L"/>
              </a:rPr>
              <a:t>GI discomfort: 15%</a:t>
            </a:r>
          </a:p>
          <a:p>
            <a:pPr eaLnBrk="1" hangingPunct="1"/>
            <a:r>
              <a:rPr lang="en-US" altLang="ko-KR" sz="2800" dirty="0">
                <a:cs typeface="HY엽서L"/>
              </a:rPr>
              <a:t>Headache:14%</a:t>
            </a:r>
          </a:p>
          <a:p>
            <a:pPr eaLnBrk="1" hangingPunct="1"/>
            <a:r>
              <a:rPr lang="en-US" altLang="ko-KR" sz="2800" dirty="0">
                <a:cs typeface="HY엽서L"/>
              </a:rPr>
              <a:t>Light-headedness 9%</a:t>
            </a:r>
          </a:p>
        </p:txBody>
      </p:sp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1127125" y="4754563"/>
            <a:ext cx="5189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ko-KR" sz="2800" dirty="0">
                <a:cs typeface="HY엽서L"/>
              </a:rPr>
              <a:t>Most side effect – short-lived and mild</a:t>
            </a:r>
          </a:p>
        </p:txBody>
      </p:sp>
      <p:sp>
        <p:nvSpPr>
          <p:cNvPr id="38917" name="Text Box 1036"/>
          <p:cNvSpPr txBox="1">
            <a:spLocks noChangeArrowheads="1"/>
          </p:cNvSpPr>
          <p:nvPr/>
        </p:nvSpPr>
        <p:spPr bwMode="auto">
          <a:xfrm>
            <a:off x="746125" y="5811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CHOOSING BETWEEN PHARMACOLOGIC AGENTS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Dobutamine</a:t>
            </a:r>
            <a:r>
              <a:rPr lang="en-US" sz="2400" dirty="0" smtClean="0"/>
              <a:t> is more likely to cause true ischemia rather than a mere flow mismatch and thus a WMA is more likely to be detectable on Echo.</a:t>
            </a:r>
          </a:p>
          <a:p>
            <a:endParaRPr lang="en-US" sz="2400" dirty="0" smtClean="0"/>
          </a:p>
          <a:p>
            <a:r>
              <a:rPr lang="en-US" sz="2400" dirty="0" smtClean="0"/>
              <a:t>For inducing perfusion abnormality both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and vasodilators are equivalent.</a:t>
            </a:r>
          </a:p>
          <a:p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is considered the agent of choice for stress Echo.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INTERPRETATION OF STRESS ECHO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HYPERKINESIS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The normal response to stress.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Lack of </a:t>
            </a:r>
            <a:r>
              <a:rPr lang="en-US" u="sng" dirty="0" err="1" smtClean="0">
                <a:latin typeface="Calibri" pitchFamily="34" charset="0"/>
                <a:cs typeface="Calibri" pitchFamily="34" charset="0"/>
              </a:rPr>
              <a:t>Hyperkinesis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Myocardial ischemia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Non –ischemic CMP.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Beta blocker therapy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Severe hypertension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Delay in image acquisition</a:t>
            </a: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Elderly patients especially women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Calibri" pitchFamily="34" charset="0"/>
                <a:cs typeface="Calibri" pitchFamily="34" charset="0"/>
              </a:rPr>
              <a:t>VOLUME RESPONSE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Decrease in ESV and EDV – Normal response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25-30% decrease in ESV and EDV is the normal response.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 abnormal volume  response is defined as an increase in volume from rest to stress of &gt; 17%.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However with Supine bicycle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ergometry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due to increased venous return, an increase is LV volume may be a normal response.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USE OF CONTRAST AGENTS: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endocardial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borders can’t be properly identified in 2 or more LV segments contrast may be used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HYPOKINESIS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HYPOKINESIS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is the mildest form of abnormal wall motion. 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It is defined as the preservation of  thickening and inward motion of the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endocardium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during systole but less than normal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It has been defined arbitrarily as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less than 5 mm of 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endocardial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 excursion</a:t>
            </a:r>
          </a:p>
          <a:p>
            <a:endParaRPr lang="en-US" sz="2400" b="1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Tardokinesis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– a form of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hypokinesis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Delayed, sometimes post systolic, inward motion or thickening. </a:t>
            </a:r>
          </a:p>
          <a:p>
            <a:endParaRPr lang="en-US" sz="2400" b="1" i="1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59" y="2084832"/>
            <a:ext cx="7290055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100" b="1" i="1" dirty="0" err="1" smtClean="0"/>
              <a:t>Akinesis</a:t>
            </a:r>
            <a:r>
              <a:rPr lang="en-US" sz="3100" dirty="0" smtClean="0"/>
              <a:t> is defined as the absence of systolic myocardial thickening and </a:t>
            </a:r>
            <a:r>
              <a:rPr lang="en-US" sz="3100" dirty="0" err="1" smtClean="0"/>
              <a:t>endocardial</a:t>
            </a:r>
            <a:r>
              <a:rPr lang="en-US" sz="3100" dirty="0" smtClean="0"/>
              <a:t> excursion.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b="1" i="1" dirty="0" err="1" smtClean="0"/>
              <a:t>Dyskinesis</a:t>
            </a:r>
            <a:r>
              <a:rPr lang="en-US" sz="3100" dirty="0" smtClean="0"/>
              <a:t> is the most extreme form of a wall motion abnormality and is defined as systolic thinning and outward motion or bulging of the myocardium during systole.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A left ventricular segment that is thin and/or highly echogenic indicates the presence of </a:t>
            </a:r>
            <a:r>
              <a:rPr lang="en-US" sz="3100" b="1" i="1" dirty="0" smtClean="0"/>
              <a:t>scar</a:t>
            </a:r>
            <a:r>
              <a:rPr lang="en-US" sz="31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Early Relaxation</a:t>
            </a:r>
            <a:r>
              <a:rPr lang="en-US" sz="2400" dirty="0" smtClean="0"/>
              <a:t>:       A less common response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A segment appears to contract in early systole &amp;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then relaxes earlier than other segments.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Most likely a normal variant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Cause of false positivity.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2" y="762000"/>
            <a:ext cx="8151058" cy="50296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686800" y="846138"/>
            <a:ext cx="0" cy="4868862"/>
          </a:xfrm>
          <a:prstGeom prst="line">
            <a:avLst/>
          </a:prstGeom>
          <a:ln w="38100">
            <a:solidFill>
              <a:srgbClr val="9E1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543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Segments that are abnormal at baseline but improve with stress are a special category and represent either: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1) A normal response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2) A localized abnormality with improvement due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to tethering effect of a normal segment.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3) With </a:t>
            </a:r>
            <a:r>
              <a:rPr lang="en-IN" dirty="0" err="1" smtClean="0"/>
              <a:t>Dobutamine</a:t>
            </a:r>
            <a:r>
              <a:rPr lang="en-IN" dirty="0" smtClean="0"/>
              <a:t> it may represent a viability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potential for recovery with revascularization.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9202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2"/>
                </a:solidFill>
              </a:rPr>
              <a:t>LOCALIZATION OF CORONARY ARTERY</a:t>
            </a:r>
            <a:endParaRPr lang="en-IN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04" y="2286000"/>
            <a:ext cx="6081092" cy="4022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9916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ISCHEMIC CASCADE</a:t>
            </a:r>
            <a:endParaRPr lang="en-US" dirty="0"/>
          </a:p>
        </p:txBody>
      </p:sp>
      <p:pic>
        <p:nvPicPr>
          <p:cNvPr id="3074" name="Picture 2" descr="C:\Users\remya\Desktop\STRESS ECHO\Ischemic casca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96424" y="2286000"/>
            <a:ext cx="3033651" cy="40227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tx2"/>
                </a:solidFill>
              </a:rPr>
              <a:t>CORRELATION WITH SYMPTOMS AND ECG CHANGES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580" y="1905000"/>
            <a:ext cx="7290055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1800" dirty="0" smtClean="0"/>
              <a:t>Usually concordant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 smtClean="0"/>
              <a:t>When discordant, rely on Echo changes.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 smtClean="0"/>
              <a:t>In fact one of the most common indications for stress echo are situations when Stress ECG may be false negative:</a:t>
            </a:r>
          </a:p>
          <a:p>
            <a:pPr marL="0" indent="0">
              <a:buNone/>
            </a:pPr>
            <a:r>
              <a:rPr lang="en-IN" sz="1800" dirty="0"/>
              <a:t> </a:t>
            </a:r>
            <a:r>
              <a:rPr lang="en-IN" sz="1800" dirty="0" smtClean="0"/>
              <a:t>                   -LVH</a:t>
            </a:r>
          </a:p>
          <a:p>
            <a:pPr marL="0" indent="0">
              <a:buNone/>
            </a:pPr>
            <a:r>
              <a:rPr lang="en-IN" sz="1800" dirty="0"/>
              <a:t> </a:t>
            </a:r>
            <a:r>
              <a:rPr lang="en-IN" sz="1800" dirty="0" smtClean="0"/>
              <a:t>                   -WOMEN</a:t>
            </a:r>
          </a:p>
          <a:p>
            <a:pPr marL="0" indent="0">
              <a:buNone/>
            </a:pPr>
            <a:r>
              <a:rPr lang="en-IN" sz="1800" dirty="0"/>
              <a:t> </a:t>
            </a:r>
            <a:r>
              <a:rPr lang="en-IN" sz="1800" dirty="0" smtClean="0"/>
              <a:t>                   -LBBB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 smtClean="0"/>
              <a:t>In a study using bicycle </a:t>
            </a:r>
            <a:r>
              <a:rPr lang="en-IN" sz="1800" dirty="0" err="1" smtClean="0"/>
              <a:t>ergometry</a:t>
            </a:r>
            <a:r>
              <a:rPr lang="en-IN" sz="1800" dirty="0" smtClean="0"/>
              <a:t> by Ryan et al. precise concordance between ECG and Echo occurred in nearly 50% cases and when disagreement did occur Echo was mostly correct.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1800" dirty="0" smtClean="0"/>
              <a:t>However a strongly positive exercise stress test should not be ignored. </a:t>
            </a:r>
            <a:endParaRPr lang="en-IN" sz="1800" dirty="0"/>
          </a:p>
        </p:txBody>
      </p:sp>
    </p:spTree>
    <p:extLst>
      <p:ext uri="{BB962C8B-B14F-4D97-AF65-F5344CB8AC3E}">
        <p14:creationId xmlns="" xmlns:p14="http://schemas.microsoft.com/office/powerpoint/2010/main" val="90678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2"/>
                </a:solidFill>
              </a:rPr>
              <a:t>DETECTION OF CAD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1981200"/>
            <a:ext cx="7600951" cy="432816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600" dirty="0" smtClean="0"/>
              <a:t>Using CAG as the standard the overall sensitivity of Exercise Stress Echo has ranged from 71 to 94%.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600" dirty="0" smtClean="0"/>
              <a:t>Specificity ranges between 80 to 90%.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600" dirty="0" smtClean="0"/>
              <a:t>Studies on </a:t>
            </a:r>
            <a:r>
              <a:rPr lang="en-IN" sz="2600" dirty="0" err="1" smtClean="0"/>
              <a:t>Dobutamine</a:t>
            </a:r>
            <a:r>
              <a:rPr lang="en-IN" sz="2600" dirty="0" smtClean="0"/>
              <a:t> stress echo also gave similar results.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600" dirty="0" smtClean="0"/>
              <a:t>Stress ECG    – Sensitivity – 77%</a:t>
            </a:r>
          </a:p>
          <a:p>
            <a:pPr marL="0" indent="0">
              <a:buNone/>
            </a:pPr>
            <a:r>
              <a:rPr lang="en-IN" sz="2600" dirty="0"/>
              <a:t> </a:t>
            </a:r>
            <a:r>
              <a:rPr lang="en-IN" sz="2600" dirty="0" smtClean="0"/>
              <a:t>                     -  Specificity – 68%</a:t>
            </a:r>
          </a:p>
          <a:p>
            <a:pPr>
              <a:buFont typeface="Arial" panose="020B0604020202020204" pitchFamily="34" charset="0"/>
              <a:buChar char="•"/>
            </a:pPr>
            <a:endParaRPr lang="en-IN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600" dirty="0" smtClean="0"/>
              <a:t>Factors affecting sensitivity- Degree of coronary stenosis</a:t>
            </a:r>
          </a:p>
          <a:p>
            <a:pPr marL="0" indent="0">
              <a:buNone/>
            </a:pPr>
            <a:r>
              <a:rPr lang="en-IN" sz="2600" dirty="0" smtClean="0"/>
              <a:t>                                          - Location of stenosis</a:t>
            </a:r>
          </a:p>
          <a:p>
            <a:pPr marL="0" indent="0">
              <a:buNone/>
            </a:pPr>
            <a:r>
              <a:rPr lang="en-IN" sz="2600" dirty="0" smtClean="0"/>
              <a:t>                                           - Presence of LVH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11422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LBBB: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- Most common cause of false positive result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-Abnormal septal motion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-Myocardial thickening is however preserved.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-Trimming the loops to avoid the first few frames of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systole can be helpful.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68350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2"/>
                </a:solidFill>
              </a:rPr>
              <a:t>ROLE OF MYOCARDIAL PERFUSION IMAGING 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In theory, a perfusion defect must precede the development of a WMA.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Thus MPI should increase the sensitivity of the test to detect ischemia.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For a given stenosis, the spatial extent of the perfusion defect may exceed the WMA.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After injecting contrast, its distribution parallels blood flow and can be visualized as it traverses the microvasculature.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Thus perfusion can be assessed as </a:t>
            </a:r>
          </a:p>
          <a:p>
            <a:pPr marL="0" indent="0">
              <a:buNone/>
            </a:pPr>
            <a:r>
              <a:rPr lang="en-IN" dirty="0" smtClean="0"/>
              <a:t>           </a:t>
            </a:r>
            <a:r>
              <a:rPr lang="en-IN" dirty="0" err="1" smtClean="0"/>
              <a:t>i</a:t>
            </a:r>
            <a:r>
              <a:rPr lang="en-IN" dirty="0" smtClean="0"/>
              <a:t>) Relative change (Rest </a:t>
            </a:r>
            <a:r>
              <a:rPr lang="en-IN" dirty="0" err="1" smtClean="0"/>
              <a:t>vs</a:t>
            </a:r>
            <a:r>
              <a:rPr lang="en-IN" dirty="0" smtClean="0"/>
              <a:t> Stress)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ii)Regional difference(Lateral wall </a:t>
            </a:r>
            <a:r>
              <a:rPr lang="en-IN" dirty="0" err="1" smtClean="0"/>
              <a:t>vs</a:t>
            </a:r>
            <a:r>
              <a:rPr lang="en-IN" dirty="0" smtClean="0"/>
              <a:t> Septum)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In general the perfusion information supplements the WMA to detect CAD.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66589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Comparision</a:t>
            </a:r>
            <a:r>
              <a:rPr lang="en-IN" dirty="0" smtClean="0"/>
              <a:t> to nuclear perfusion imaging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37786210"/>
              </p:ext>
            </p:extLst>
          </p:nvPr>
        </p:nvGraphicFramePr>
        <p:xfrm>
          <a:off x="914400" y="1280320"/>
          <a:ext cx="7772400" cy="190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88246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Myocardial contrast echo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Nuclear perfusion imaging</a:t>
                      </a:r>
                      <a:endParaRPr lang="en-IN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IN" dirty="0" smtClean="0"/>
                        <a:t>SENSITIVITY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84%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82%</a:t>
                      </a:r>
                      <a:endParaRPr lang="en-IN" dirty="0"/>
                    </a:p>
                  </a:txBody>
                  <a:tcPr/>
                </a:tc>
              </a:tr>
              <a:tr h="511268">
                <a:tc>
                  <a:txBody>
                    <a:bodyPr/>
                    <a:lstStyle/>
                    <a:p>
                      <a:r>
                        <a:rPr lang="en-IN" dirty="0" smtClean="0"/>
                        <a:t>SPECIFICITY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56%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52%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7" y="3276600"/>
            <a:ext cx="7648393" cy="3462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411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685800" y="1066800"/>
            <a:ext cx="419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dirty="0"/>
              <a:t>Why Echo in comparison to SPECT, PET etc.</a:t>
            </a:r>
          </a:p>
        </p:txBody>
      </p:sp>
    </p:spTree>
    <p:extLst>
      <p:ext uri="{BB962C8B-B14F-4D97-AF65-F5344CB8AC3E}">
        <p14:creationId xmlns="" xmlns:p14="http://schemas.microsoft.com/office/powerpoint/2010/main" val="2934255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Prognostic Value of Stress Echocardiography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An abnormal exercise echocardiogram generally identifies patients at increased risk of cardiac events.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-A New wall motion abnormality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    -Rest and exercise wall motion score index</a:t>
            </a:r>
            <a:endParaRPr lang="en-US" dirty="0"/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-End-systolic volume response.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In most series, </a:t>
            </a:r>
            <a:r>
              <a:rPr lang="en-US" dirty="0" err="1" smtClean="0"/>
              <a:t>echocardiographic</a:t>
            </a:r>
            <a:r>
              <a:rPr lang="en-US" dirty="0" smtClean="0"/>
              <a:t> evidence of ischemia was the most potent marker of high-risk status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6233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2"/>
                </a:solidFill>
              </a:rPr>
              <a:t>STRESS ECHO AFTER MI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Used both to identify high and low risk subsets and to predict the location and extent of CAD.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The goal is to identify ischemia at a distance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Positive finding would be detection of a new WMA remote from the site of previous infarction.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Inducible ischemia is a powerful indicator of high risk and suggests the need for further evaluation.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94474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Preoperative Risk Assessment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/>
              <a:t>Most studies used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stress.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/>
              <a:t>Mainly before major peripheral vascular surgery and therefore included patients who frequently are unable to exercise.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/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/>
              <a:t>In this high-risk subset, the presence or absence of an inducible WMA has been the most potent determinant of relative risk.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/>
              <a:t>The absence of an inducible wall motion abnormality confers a very favorable prognosis, with a negative predictive value of 93% to 100%.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73278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 a Meta-analysis examining the value of </a:t>
            </a:r>
            <a:r>
              <a:rPr lang="en-US" sz="2400" dirty="0" err="1" smtClean="0"/>
              <a:t>dipyridamole</a:t>
            </a:r>
            <a:r>
              <a:rPr lang="en-US" sz="2400" dirty="0" smtClean="0"/>
              <a:t> thallium and </a:t>
            </a:r>
            <a:r>
              <a:rPr lang="en-US" sz="2400" dirty="0" err="1" smtClean="0"/>
              <a:t>dobutamine</a:t>
            </a:r>
            <a:r>
              <a:rPr lang="en-US" sz="2400" dirty="0" smtClean="0"/>
              <a:t> echocardiography before vascular surgery (Shaw et al., 1996), the presence of an inducible wall motion abnormality on echocardiography provided the greatest ability to discriminate between high- and low-risk status</a:t>
            </a:r>
          </a:p>
        </p:txBody>
      </p:sp>
    </p:spTree>
    <p:extLst>
      <p:ext uri="{BB962C8B-B14F-4D97-AF65-F5344CB8AC3E}">
        <p14:creationId xmlns="" xmlns:p14="http://schemas.microsoft.com/office/powerpoint/2010/main" val="317133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RWMA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2263403"/>
              </p:ext>
            </p:extLst>
          </p:nvPr>
        </p:nvGraphicFramePr>
        <p:xfrm>
          <a:off x="1371600" y="1920240"/>
          <a:ext cx="6400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AT REST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STRESS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INFARCTION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ISCHEMIA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CARDIOMYOPATHY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TRANSLATIONAL CARDIAC MOVEMENT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MYOCARDITIS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MARKEDLY INCREASED BP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LBBB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CARDIOMYOPATHY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DEPENDENT LBBB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HIBERNATING MYOCARDIUM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 HYPERTENSION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STUNNED MYOCARDIUM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TOXINS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POSTOPERATIVE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PACED RHYTHM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 smtClean="0"/>
                        <a:t>RV VOLUME / PRESSURE OVERLOAD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2"/>
                </a:solidFill>
              </a:rPr>
              <a:t>ASSESMENT OF MYOCARDIAL VIABILITY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The term viable refers to myocardium that has the potential for functional recovery.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The resting Echo is neither sensitive nor specific for this purpose.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The use of </a:t>
            </a:r>
            <a:r>
              <a:rPr lang="en-IN" dirty="0" err="1" smtClean="0"/>
              <a:t>Dobutamine</a:t>
            </a:r>
            <a:r>
              <a:rPr lang="en-IN" dirty="0" smtClean="0"/>
              <a:t> echo is </a:t>
            </a:r>
            <a:r>
              <a:rPr lang="en-IN" dirty="0" err="1" smtClean="0"/>
              <a:t>basd</a:t>
            </a:r>
            <a:r>
              <a:rPr lang="en-IN" dirty="0" smtClean="0"/>
              <a:t> on the observation that viable myocardium will augment in response to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cs typeface="Times New Roman" panose="02020603050405020304" pitchFamily="18" charset="0"/>
              </a:rPr>
              <a:t>adrenergic stimulation whereas non viable myocardium will not.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err="1" smtClean="0">
                <a:cs typeface="Times New Roman" panose="02020603050405020304" pitchFamily="18" charset="0"/>
              </a:rPr>
              <a:t>Dobutamine</a:t>
            </a:r>
            <a:r>
              <a:rPr lang="en-IN" dirty="0" smtClean="0">
                <a:cs typeface="Times New Roman" panose="02020603050405020304" pitchFamily="18" charset="0"/>
              </a:rPr>
              <a:t> is infused at incremental rates and the response is carefully noted.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cs typeface="Times New Roman" panose="02020603050405020304" pitchFamily="18" charset="0"/>
              </a:rPr>
              <a:t>The BIPHASIC RESPONSE, </a:t>
            </a:r>
            <a:r>
              <a:rPr lang="en-IN" dirty="0" err="1" smtClean="0">
                <a:cs typeface="Times New Roman" panose="02020603050405020304" pitchFamily="18" charset="0"/>
              </a:rPr>
              <a:t>i.e</a:t>
            </a:r>
            <a:r>
              <a:rPr lang="en-IN" dirty="0" smtClean="0">
                <a:cs typeface="Times New Roman" panose="02020603050405020304" pitchFamily="18" charset="0"/>
              </a:rPr>
              <a:t> augmentation at low dose followed by deterioration at higher doses is most predictive of the capacity for functional recovery.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97302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945" y="2286000"/>
            <a:ext cx="7290055" cy="4023360"/>
          </a:xfrm>
        </p:spPr>
        <p:txBody>
          <a:bodyPr/>
          <a:lstStyle/>
          <a:p>
            <a:r>
              <a:rPr lang="en-IN" dirty="0" smtClean="0"/>
              <a:t>Sustained improvement</a:t>
            </a:r>
          </a:p>
          <a:p>
            <a:r>
              <a:rPr lang="en-IN" dirty="0" smtClean="0"/>
              <a:t>No change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Sensitivity : 80% to 85%</a:t>
            </a:r>
          </a:p>
          <a:p>
            <a:r>
              <a:rPr lang="en-IN" dirty="0" smtClean="0"/>
              <a:t>Specificity : 85% to 90%</a:t>
            </a:r>
          </a:p>
          <a:p>
            <a:endParaRPr lang="en-IN" dirty="0"/>
          </a:p>
          <a:p>
            <a:r>
              <a:rPr lang="en-IN" dirty="0" smtClean="0"/>
              <a:t>Compared to Nuclear techniques: -Sensitivity is slightly low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      -Specificity is higher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126835" y="22860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4953000" y="2438400"/>
            <a:ext cx="2667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Non Viable</a:t>
            </a:r>
            <a:endParaRPr lang="en-I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801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tx2"/>
                </a:solidFill>
              </a:rPr>
              <a:t>STRESS ECHO IN VALVULAR HEART DISEASE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en-US" b="1" dirty="0" smtClean="0"/>
              <a:t>AS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No role in </a:t>
            </a:r>
            <a:r>
              <a:rPr lang="en-US" dirty="0"/>
              <a:t>patients with definite cardiac </a:t>
            </a:r>
            <a:r>
              <a:rPr lang="en-US" dirty="0" smtClean="0"/>
              <a:t>symptoms.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dirty="0" smtClean="0"/>
              <a:t>The </a:t>
            </a:r>
            <a:r>
              <a:rPr lang="en-US" dirty="0"/>
              <a:t>principal role of exercise testing is to unmask</a:t>
            </a:r>
            <a:r>
              <a:rPr lang="en-US" baseline="30000" dirty="0"/>
              <a:t> </a:t>
            </a:r>
            <a:r>
              <a:rPr lang="en-US" dirty="0"/>
              <a:t>symptoms or abnormal blood pressure responses in patients with</a:t>
            </a:r>
            <a:r>
              <a:rPr lang="en-US" baseline="30000" dirty="0"/>
              <a:t> </a:t>
            </a:r>
            <a:r>
              <a:rPr lang="en-US" dirty="0"/>
              <a:t>AS who claim to be asymptomatic.</a:t>
            </a:r>
            <a:r>
              <a:rPr lang="en-US" baseline="30000" dirty="0"/>
              <a:t> </a:t>
            </a:r>
            <a:endParaRPr lang="en-US" baseline="30000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baseline="30000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97127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AS WITH LOW-FLOW, LOW-GRADIENT, AND LV DYSFUNCTION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Anatomically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severe AS and LV systolic dysfunction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(EF&lt;40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%) often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presents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with a relatively low-pressure</a:t>
            </a: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gradient, such as a mean gradient of 30 to 40 mm Hg or less.</a:t>
            </a:r>
          </a:p>
          <a:p>
            <a:pPr>
              <a:buNone/>
            </a:pP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Difficult to differentiate them from  a primary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cardiomyopathic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process and a thickened but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nonstenotic</a:t>
            </a: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aortic valve producing an outflow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murmur-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PSEUDOSEVERE AS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92775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290055" cy="4023360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TRUE SEVERE AS- 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small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relatively fixed AVA contributes to an increase in afterload,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 decrease in ejection fraction, and a reduction stroke volume.</a:t>
            </a:r>
          </a:p>
          <a:p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PSEUDOSEVERE AS-The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predominant factor is myocardial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disease</a:t>
            </a: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severity of AS is overestimated on the basis of AVA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because there is incomplete opening of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valve</a:t>
            </a:r>
            <a:r>
              <a:rPr lang="en-US" sz="2800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20873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In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both situations, the low-flow state and low-pressure gradient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contribute to a calculated AVA that meets criteria for severe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AS at rest (1.0 cm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)  </a:t>
            </a:r>
          </a:p>
          <a:p>
            <a:pPr>
              <a:buNone/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 The resting echocardiogram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does not distinguish between these 2 situations</a:t>
            </a:r>
          </a:p>
          <a:p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  <a:cs typeface="Calibri" pitchFamily="34" charset="0"/>
              </a:rPr>
              <a:t>Distinction</a:t>
            </a:r>
            <a:r>
              <a:rPr lang="en-US" sz="26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is essential because patients with true severe AS and poor LV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function will generally benefit significantly from AVR.</a:t>
            </a:r>
          </a:p>
          <a:p>
            <a:pPr>
              <a:buNone/>
            </a:pPr>
            <a:endParaRPr lang="en-US" sz="2600" dirty="0">
              <a:latin typeface="Calibri" pitchFamily="34" charset="0"/>
              <a:cs typeface="Calibri" pitchFamily="34" charset="0"/>
            </a:endParaRPr>
          </a:p>
          <a:p>
            <a:r>
              <a:rPr lang="en-US" sz="2600" dirty="0">
                <a:latin typeface="Calibri" pitchFamily="34" charset="0"/>
                <a:cs typeface="Calibri" pitchFamily="34" charset="0"/>
              </a:rPr>
              <a:t>  Patients with </a:t>
            </a:r>
            <a:r>
              <a:rPr lang="en-US" sz="2600" dirty="0" err="1">
                <a:latin typeface="Calibri" pitchFamily="34" charset="0"/>
                <a:cs typeface="Calibri" pitchFamily="34" charset="0"/>
              </a:rPr>
              <a:t>pseudosevere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AS will not and may also have</a:t>
            </a:r>
            <a:r>
              <a:rPr lang="en-US" sz="26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a higher risk of perioperative mortality</a:t>
            </a:r>
            <a:r>
              <a:rPr lang="en-US" dirty="0"/>
              <a:t>.</a:t>
            </a:r>
            <a:r>
              <a:rPr lang="en-US" baseline="300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204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a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74638"/>
            <a:ext cx="5333999" cy="6095998"/>
          </a:xfrm>
        </p:spPr>
      </p:pic>
    </p:spTree>
    <p:extLst>
      <p:ext uri="{BB962C8B-B14F-4D97-AF65-F5344CB8AC3E}">
        <p14:creationId xmlns="" xmlns:p14="http://schemas.microsoft.com/office/powerpoint/2010/main" val="232461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Exercise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testing may elicit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symptoms in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patients with AR who are apparently asymptomatic based on the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medical history, thus identifying candidates for surgery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addition, pre-operative exercise capacity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helpful in predicting survival and recovery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of function after AVR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059841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asymptomatic patients with severe MS (mean gradient &gt;10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mm Hg and mitral valve area [MVA] &lt;1.0 cm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), or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Symptomatic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patients with moderate MS (mean gradient of 5 to 10 mm Hg and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MVA of 1.0 to 1.5 cm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measurement of PAP (measured from the TR velocity)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during exercise or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dobutamine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stress echo can help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distinguish those who could benefit from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valvuloplasty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or valve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replacement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961604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Patients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with reduced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atrioventricular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compliance show a more pronounced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increase in PAP during exercise or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dobutamine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than those with normal compliance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some patients with Moderate MS at rest, the physiologic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effects of heart rate sensitivity and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atrioventricular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compliance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can produce exercise-induced pulmonary hypertension and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exertional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dyspnea.  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resting values of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transmitral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gradient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pulmonary arterial pressure do not necessarily reflect the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actual severity of the disease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Stress echocardiography   is  useful for assessing the severity of MS,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assessing its he</a:t>
            </a:r>
            <a:r>
              <a:rPr lang="en-US" sz="2400" dirty="0" smtClean="0"/>
              <a:t>modynamic impact, and explaining exercise-induced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symptoms.</a:t>
            </a:r>
            <a:r>
              <a:rPr lang="en-US" sz="2400" baseline="300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80704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algn="ctr"/>
            <a:r>
              <a:rPr lang="en-US" u="sng" dirty="0" smtClean="0"/>
              <a:t>TYPES OF STRESSORS</a:t>
            </a:r>
            <a:endParaRPr lang="en-US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5209103"/>
              </p:ext>
            </p:extLst>
          </p:nvPr>
        </p:nvGraphicFramePr>
        <p:xfrm>
          <a:off x="2286000" y="2209800"/>
          <a:ext cx="46482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774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EXERCISE STRESS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EXERCISE STRESS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TREADMILL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DOBUTAMINE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SUPINE BICYCLE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DIPYRIDAMOLE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UPRIGHT BICYCLE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DOBUTAMINE /DIPYRIDAMOLE COMBINATION</a:t>
                      </a:r>
                      <a:endParaRPr lang="en-US" sz="1200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HANDGRIP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ADENOSINE</a:t>
                      </a:r>
                      <a:endParaRPr lang="en-US" dirty="0"/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/>
                        <a:t>STAIR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current ACC/AHA guidelines have given a Class I recommendation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for stress echocardiography in patients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with MS and discordance between symptoms and stenosis severity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threshold values proposed by the ACC/AHA guidelines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for consideration for intervention are a mean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transmitral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pressure gradient &gt;15 mm Hg during exercise or a peak pulmonary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artery systolic pressure &gt;60 mm Hg during exercise . </a:t>
            </a: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61772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 these patients, BMV or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Sx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is recommended, even with apparently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moderate MS at rest 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598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9091" name="Content Placeholder 3" descr="m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93" y="2286000"/>
            <a:ext cx="3104313" cy="4022725"/>
          </a:xfrm>
        </p:spPr>
      </p:pic>
    </p:spTree>
    <p:extLst>
      <p:ext uri="{BB962C8B-B14F-4D97-AF65-F5344CB8AC3E}">
        <p14:creationId xmlns="" xmlns:p14="http://schemas.microsoft.com/office/powerpoint/2010/main" val="1102318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MR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4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Asymptomatic severe MR :Exercise stress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echocardiography may help identify patients with unrecognized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symptoms or subclinical latent LV dysfunction.</a:t>
            </a:r>
          </a:p>
          <a:p>
            <a:pPr marL="0" indent="0" eaLnBrk="1" hangingPunct="1">
              <a:buNone/>
            </a:pPr>
            <a:endParaRPr lang="en-US" sz="2400" baseline="300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In symptomatic patients in whom the severity of MR is estimated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to be only mild at rest, exercise echocardiography may be useful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in elucidating the cause.</a:t>
            </a:r>
          </a:p>
        </p:txBody>
      </p:sp>
    </p:spTree>
    <p:extLst>
      <p:ext uri="{BB962C8B-B14F-4D97-AF65-F5344CB8AC3E}">
        <p14:creationId xmlns="" xmlns:p14="http://schemas.microsoft.com/office/powerpoint/2010/main" val="2444333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orsening of MR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severity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marked increase in PAP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mpaired exercise capacity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ccurrence of symptoms during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exercise echocardiography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Useful findings for identifying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subset of apparently asymptomatic patients at higher risk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who may benefit from early surgery.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pulmonary artery systolic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pressure &gt;60 mm Hg during exercise has been suggested as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threshold value above which asymptomatic patients with severe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MR might be referred for surgical valve repair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Class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IIa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recommendation</a:t>
            </a:r>
            <a:r>
              <a:rPr lang="en-US" sz="2400" baseline="30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)</a:t>
            </a:r>
          </a:p>
        </p:txBody>
      </p:sp>
    </p:spTree>
    <p:extLst>
      <p:ext uri="{BB962C8B-B14F-4D97-AF65-F5344CB8AC3E}">
        <p14:creationId xmlns="" xmlns:p14="http://schemas.microsoft.com/office/powerpoint/2010/main" val="1817823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2163" name="Content Placeholder 3" descr="im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02" y="2286000"/>
            <a:ext cx="5911696" cy="4022725"/>
          </a:xfrm>
        </p:spPr>
      </p:pic>
    </p:spTree>
    <p:extLst>
      <p:ext uri="{BB962C8B-B14F-4D97-AF65-F5344CB8AC3E}">
        <p14:creationId xmlns="" xmlns:p14="http://schemas.microsoft.com/office/powerpoint/2010/main" val="90191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Prosthetic Heart Valves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Stress echocardiography  -valuable in confirming or excluding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presence of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hemodynamically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significant prosthetic valve</a:t>
            </a:r>
            <a:r>
              <a:rPr lang="en-US" sz="2400" b="1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stenosis or PPM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especially when there is discordance between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the patient's symptomatic status and the prosthetic valve hemodynamics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measured at rest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In contrast to a normally functioning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well-matched prosthesis a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stenotic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prosthetic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valve  is generally associated with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a marked increase in gradient with exercise 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957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A disproportionate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increase in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transvalvular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gradient (&gt;20 mm Hg for aortic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prostheses or &gt;12 mm Hg for mitral prostheses) generally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indicates severe prosthesis dysfunction or PPM  </a:t>
            </a:r>
          </a:p>
          <a:p>
            <a:pPr eaLnBrk="1" hangingPunct="1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High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resting and stress gradients occur more often with smaller (21 for aortic and 25 for mitral) rather than larger-sized prostheses,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and mismatched rather than non mismatched prostheses.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57161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590800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Kunstler Script" panose="030304020206070D0D06" pitchFamily="66" charset="0"/>
              </a:rPr>
              <a:t>THANK  YOU</a:t>
            </a:r>
            <a:endParaRPr lang="en-US" dirty="0">
              <a:solidFill>
                <a:schemeClr val="tx1"/>
              </a:solidFill>
              <a:latin typeface="Kunstler Script" panose="030304020206070D0D06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98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EXERCISE STRESS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6246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TREADMILL</a:t>
            </a:r>
            <a:r>
              <a:rPr lang="en-US" u="sng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u="sng" dirty="0" smtClean="0"/>
              <a:t>ADVANTAGES</a:t>
            </a:r>
          </a:p>
          <a:p>
            <a:r>
              <a:rPr lang="en-US" dirty="0" smtClean="0"/>
              <a:t>Widely available</a:t>
            </a:r>
          </a:p>
          <a:p>
            <a:r>
              <a:rPr lang="en-US" dirty="0" smtClean="0"/>
              <a:t>Relatively simple protocols</a:t>
            </a:r>
          </a:p>
          <a:p>
            <a:r>
              <a:rPr lang="en-US" dirty="0" smtClean="0"/>
              <a:t>Preserves the additional information already available from TMT.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u="sng" dirty="0" smtClean="0"/>
              <a:t>DISADVANTAGES</a:t>
            </a:r>
          </a:p>
          <a:p>
            <a:r>
              <a:rPr lang="en-US" dirty="0" smtClean="0"/>
              <a:t>Imaging is restricted to the immediate post exercise period.</a:t>
            </a:r>
          </a:p>
          <a:p>
            <a:r>
              <a:rPr lang="en-US" dirty="0" smtClean="0"/>
              <a:t>The ischemia may resolve quickly and hence the window for image acquisition is small. ( 1 to 1.5 minutes)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 Additional information obtained from exercise stress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095" y="2667000"/>
            <a:ext cx="729005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Exercise capacity.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Reproducibility of symptoms with activity.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Heart rate and BP response to exercise.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Detection of stress induced </a:t>
            </a:r>
            <a:r>
              <a:rPr lang="en-US" dirty="0" err="1" smtClean="0"/>
              <a:t>Arrythmias</a:t>
            </a:r>
            <a:r>
              <a:rPr lang="en-US" dirty="0" smtClean="0"/>
              <a:t>, control of angina on OMT.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TREADMILL STRESS ECHO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Prepare patient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Obtain rest echo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Perform standard TMT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Pt moves ASAP after exercise to examination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 exercise images acquired and recorded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Both set of images are compared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1270</TotalTime>
  <Words>3005</Words>
  <Application>Microsoft Office PowerPoint</Application>
  <PresentationFormat>On-screen Show (4:3)</PresentationFormat>
  <Paragraphs>429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Integral</vt:lpstr>
      <vt:lpstr>STRESS ECHO</vt:lpstr>
      <vt:lpstr>Slide 2</vt:lpstr>
      <vt:lpstr>CORONARY BLOOD FLOW RESERVE</vt:lpstr>
      <vt:lpstr>ISCHEMIC CASCADE</vt:lpstr>
      <vt:lpstr>RWMA</vt:lpstr>
      <vt:lpstr>TYPES OF STRESSORS</vt:lpstr>
      <vt:lpstr>EXERCISE STRESS ECHO</vt:lpstr>
      <vt:lpstr> Additional information obtained from exercise stress echo</vt:lpstr>
      <vt:lpstr>TREADMILL STRESS ECHO PROTOCOL</vt:lpstr>
      <vt:lpstr>SUPINE BICYCLE ERGOMETRY</vt:lpstr>
      <vt:lpstr>Slide 11</vt:lpstr>
      <vt:lpstr>Bicycle ergometry</vt:lpstr>
      <vt:lpstr>Treadmill    vs   Supine bicycle</vt:lpstr>
      <vt:lpstr>PHARMACOLOGIC STRESS TESTING</vt:lpstr>
      <vt:lpstr>Slide 15</vt:lpstr>
      <vt:lpstr>Preferring pharmacologic stress echo over exercise stress echo</vt:lpstr>
      <vt:lpstr>DOBUTAMINE STRESS ECHO</vt:lpstr>
      <vt:lpstr>EXERCISE VS DOBUTAMINE                                   STRESS ECHO</vt:lpstr>
      <vt:lpstr>PROTOCOL FOR DOBUTAMINE STRESS ECHO</vt:lpstr>
      <vt:lpstr>Slide 20</vt:lpstr>
      <vt:lpstr>Slide 21</vt:lpstr>
      <vt:lpstr>INDICATIONS TO TERMINATE THE DOBUTAMINE INFUSION DURING STRESS ECHO</vt:lpstr>
      <vt:lpstr>SAFETY </vt:lpstr>
      <vt:lpstr>Slide 24</vt:lpstr>
      <vt:lpstr>Slide 25</vt:lpstr>
      <vt:lpstr>Dipyridamole </vt:lpstr>
      <vt:lpstr>Dipyridamole</vt:lpstr>
      <vt:lpstr>Dipyridamole </vt:lpstr>
      <vt:lpstr>              Adenosine</vt:lpstr>
      <vt:lpstr>Adenosine – side effect</vt:lpstr>
      <vt:lpstr>CHOOSING BETWEEN PHARMACOLOGIC AGENTS </vt:lpstr>
      <vt:lpstr>INTERPRETATION OF STRESS ECHO</vt:lpstr>
      <vt:lpstr>Slide 33</vt:lpstr>
      <vt:lpstr>Slide 34</vt:lpstr>
      <vt:lpstr>HYPOKINESIS</vt:lpstr>
      <vt:lpstr>Slide 36</vt:lpstr>
      <vt:lpstr>Slide 37</vt:lpstr>
      <vt:lpstr>Slide 38</vt:lpstr>
      <vt:lpstr>LOCALIZATION OF CORONARY ARTERY</vt:lpstr>
      <vt:lpstr>CORRELATION WITH SYMPTOMS AND ECG CHANGES</vt:lpstr>
      <vt:lpstr>DETECTION OF CAD</vt:lpstr>
      <vt:lpstr>Slide 42</vt:lpstr>
      <vt:lpstr>ROLE OF MYOCARDIAL PERFUSION IMAGING </vt:lpstr>
      <vt:lpstr>Comparision to nuclear perfusion imaging</vt:lpstr>
      <vt:lpstr>Slide 45</vt:lpstr>
      <vt:lpstr>Prognostic Value of Stress Echocardiography</vt:lpstr>
      <vt:lpstr>STRESS ECHO AFTER MI</vt:lpstr>
      <vt:lpstr>Preoperative Risk Assessment</vt:lpstr>
      <vt:lpstr>Slide 49</vt:lpstr>
      <vt:lpstr>ASSESMENT OF MYOCARDIAL VIABILITY</vt:lpstr>
      <vt:lpstr>Slide 51</vt:lpstr>
      <vt:lpstr>STRESS ECHO IN VALVULAR HEART DISEASE</vt:lpstr>
      <vt:lpstr>AS WITH LOW-FLOW, LOW-GRADIENT, AND LV DYSFUNCTION</vt:lpstr>
      <vt:lpstr>Slide 54</vt:lpstr>
      <vt:lpstr>Slide 55</vt:lpstr>
      <vt:lpstr>Slide 56</vt:lpstr>
      <vt:lpstr>AR</vt:lpstr>
      <vt:lpstr>MS</vt:lpstr>
      <vt:lpstr>Slide 59</vt:lpstr>
      <vt:lpstr>Slide 60</vt:lpstr>
      <vt:lpstr>Slide 61</vt:lpstr>
      <vt:lpstr>MR</vt:lpstr>
      <vt:lpstr>Slide 63</vt:lpstr>
      <vt:lpstr>Slide 64</vt:lpstr>
      <vt:lpstr> Prosthetic Heart Valves</vt:lpstr>
      <vt:lpstr>Slide 66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ECHO</dc:title>
  <dc:creator>Windows User</dc:creator>
  <cp:lastModifiedBy>Windows User</cp:lastModifiedBy>
  <cp:revision>138</cp:revision>
  <dcterms:created xsi:type="dcterms:W3CDTF">2018-01-26T15:54:34Z</dcterms:created>
  <dcterms:modified xsi:type="dcterms:W3CDTF">2018-02-25T15:49:28Z</dcterms:modified>
</cp:coreProperties>
</file>